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60"/>
  </p:notesMasterIdLst>
  <p:sldIdLst>
    <p:sldId id="256" r:id="rId5"/>
    <p:sldId id="257" r:id="rId6"/>
    <p:sldId id="280" r:id="rId7"/>
    <p:sldId id="281" r:id="rId8"/>
    <p:sldId id="258" r:id="rId9"/>
    <p:sldId id="277" r:id="rId10"/>
    <p:sldId id="297" r:id="rId11"/>
    <p:sldId id="261" r:id="rId12"/>
    <p:sldId id="323" r:id="rId13"/>
    <p:sldId id="324" r:id="rId14"/>
    <p:sldId id="259" r:id="rId15"/>
    <p:sldId id="303" r:id="rId16"/>
    <p:sldId id="296" r:id="rId17"/>
    <p:sldId id="304" r:id="rId18"/>
    <p:sldId id="284" r:id="rId19"/>
    <p:sldId id="305" r:id="rId20"/>
    <p:sldId id="306" r:id="rId21"/>
    <p:sldId id="307" r:id="rId22"/>
    <p:sldId id="308" r:id="rId23"/>
    <p:sldId id="309" r:id="rId24"/>
    <p:sldId id="310" r:id="rId25"/>
    <p:sldId id="311" r:id="rId26"/>
    <p:sldId id="312" r:id="rId27"/>
    <p:sldId id="285" r:id="rId28"/>
    <p:sldId id="282" r:id="rId29"/>
    <p:sldId id="325" r:id="rId30"/>
    <p:sldId id="326" r:id="rId31"/>
    <p:sldId id="327" r:id="rId32"/>
    <p:sldId id="328" r:id="rId33"/>
    <p:sldId id="292" r:id="rId34"/>
    <p:sldId id="329" r:id="rId35"/>
    <p:sldId id="330" r:id="rId36"/>
    <p:sldId id="286" r:id="rId37"/>
    <p:sldId id="278" r:id="rId38"/>
    <p:sldId id="287" r:id="rId39"/>
    <p:sldId id="294" r:id="rId40"/>
    <p:sldId id="288" r:id="rId41"/>
    <p:sldId id="295" r:id="rId42"/>
    <p:sldId id="289" r:id="rId43"/>
    <p:sldId id="290" r:id="rId44"/>
    <p:sldId id="274" r:id="rId45"/>
    <p:sldId id="275" r:id="rId46"/>
    <p:sldId id="299" r:id="rId47"/>
    <p:sldId id="300" r:id="rId48"/>
    <p:sldId id="301" r:id="rId49"/>
    <p:sldId id="268" r:id="rId50"/>
    <p:sldId id="262" r:id="rId51"/>
    <p:sldId id="263" r:id="rId52"/>
    <p:sldId id="264" r:id="rId53"/>
    <p:sldId id="265" r:id="rId54"/>
    <p:sldId id="266" r:id="rId55"/>
    <p:sldId id="302" r:id="rId56"/>
    <p:sldId id="291" r:id="rId57"/>
    <p:sldId id="298" r:id="rId58"/>
    <p:sldId id="293" r:id="rId5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8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73323" autoAdjust="0"/>
  </p:normalViewPr>
  <p:slideViewPr>
    <p:cSldViewPr snapToGrid="0">
      <p:cViewPr varScale="1">
        <p:scale>
          <a:sx n="53" d="100"/>
          <a:sy n="53" d="100"/>
        </p:scale>
        <p:origin x="14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835DD06C-FD51-4AFF-A021-4BA9B0688E60}">
      <dgm:prSet custT="1"/>
      <dgm:spPr/>
      <dgm:t>
        <a:bodyPr/>
        <a:lstStyle/>
        <a:p>
          <a:pPr>
            <a:buFont typeface="Arial" panose="020B0604020202020204" pitchFamily="34" charset="0"/>
            <a:buChar char="•"/>
          </a:pPr>
          <a:r>
            <a:rPr lang="en-GB" sz="2000" b="1" dirty="0">
              <a:solidFill>
                <a:schemeClr val="tx1"/>
              </a:solidFill>
            </a:rPr>
            <a:t>Education</a:t>
          </a:r>
          <a:r>
            <a:rPr lang="en-GB" sz="2000" dirty="0">
              <a:solidFill>
                <a:schemeClr val="tx1"/>
              </a:solidFill>
            </a:rPr>
            <a:t> </a:t>
          </a:r>
          <a:r>
            <a:rPr lang="en-GB" sz="2000" b="1" dirty="0">
              <a:solidFill>
                <a:schemeClr val="tx1"/>
              </a:solidFill>
            </a:rPr>
            <a:t>are represented and play an active part within the Early Help Steering Group.</a:t>
          </a:r>
        </a:p>
      </dgm:t>
    </dgm:pt>
    <dgm:pt modelId="{F6EAA5DA-DD52-43B0-A770-B75C1B58EB35}" type="parTrans" cxnId="{9FD8051A-1033-4E11-A759-58BC447717F1}">
      <dgm:prSet/>
      <dgm:spPr/>
      <dgm:t>
        <a:bodyPr/>
        <a:lstStyle/>
        <a:p>
          <a:endParaRPr lang="en-GB"/>
        </a:p>
      </dgm:t>
    </dgm:pt>
    <dgm:pt modelId="{2EA985C1-894E-4D4A-B3EE-67A31040089F}" type="sibTrans" cxnId="{9FD8051A-1033-4E11-A759-58BC447717F1}">
      <dgm:prSet/>
      <dgm:spPr/>
      <dgm:t>
        <a:bodyPr/>
        <a:lstStyle/>
        <a:p>
          <a:endParaRPr lang="en-GB"/>
        </a:p>
      </dgm:t>
    </dgm:pt>
    <dgm:pt modelId="{1E8EDAA6-338F-46C7-A689-0A6D2F299BFB}">
      <dgm:prSet custT="1"/>
      <dgm:spPr/>
      <dgm:t>
        <a:bodyPr/>
        <a:lstStyle/>
        <a:p>
          <a:pPr>
            <a:buFont typeface="Arial" panose="020B0604020202020204" pitchFamily="34" charset="0"/>
            <a:buChar char="•"/>
          </a:pPr>
          <a:r>
            <a:rPr lang="en-GB" sz="2000" b="1" dirty="0">
              <a:solidFill>
                <a:schemeClr val="tx1"/>
              </a:solidFill>
            </a:rPr>
            <a:t>Early Help Assessment process reviewed through workshops attended by Education. </a:t>
          </a:r>
        </a:p>
      </dgm:t>
    </dgm:pt>
    <dgm:pt modelId="{53F637B5-620E-4321-9C41-9C6724D79EC7}" type="parTrans" cxnId="{A30632B2-06B4-4059-B599-0C614B9339DB}">
      <dgm:prSet/>
      <dgm:spPr/>
      <dgm:t>
        <a:bodyPr/>
        <a:lstStyle/>
        <a:p>
          <a:endParaRPr lang="en-GB"/>
        </a:p>
      </dgm:t>
    </dgm:pt>
    <dgm:pt modelId="{EA3A3C22-7878-4C5A-B4C8-085F9555AAC7}" type="sibTrans" cxnId="{A30632B2-06B4-4059-B599-0C614B9339DB}">
      <dgm:prSet/>
      <dgm:spPr/>
      <dgm:t>
        <a:bodyPr/>
        <a:lstStyle/>
        <a:p>
          <a:endParaRPr lang="en-GB"/>
        </a:p>
      </dgm:t>
    </dgm:pt>
    <dgm:pt modelId="{78175358-F2D3-4C25-94BB-F4C29F72F1A7}">
      <dgm:prSet custT="1"/>
      <dgm:spPr/>
      <dgm:t>
        <a:bodyPr/>
        <a:lstStyle/>
        <a:p>
          <a:pPr>
            <a:buFont typeface="Arial" panose="020B0604020202020204" pitchFamily="34" charset="0"/>
            <a:buChar char="•"/>
          </a:pPr>
          <a:r>
            <a:rPr lang="en-GB" sz="2000" b="1" dirty="0">
              <a:solidFill>
                <a:schemeClr val="tx1"/>
              </a:solidFill>
            </a:rPr>
            <a:t>Strategic planning included the voice of Education and other partner agencies. </a:t>
          </a:r>
        </a:p>
      </dgm:t>
    </dgm:pt>
    <dgm:pt modelId="{C3A20C24-D2BA-4A91-8AE5-2B7DED4760F2}" type="sibTrans" cxnId="{6E590B05-8A26-4A64-9F37-BF57374B2A32}">
      <dgm:prSet/>
      <dgm:spPr/>
      <dgm:t>
        <a:bodyPr/>
        <a:lstStyle/>
        <a:p>
          <a:endParaRPr lang="en-GB"/>
        </a:p>
      </dgm:t>
    </dgm:pt>
    <dgm:pt modelId="{D4407594-4100-43F7-9A5E-687C9D64E1AC}" type="parTrans" cxnId="{6E590B05-8A26-4A64-9F37-BF57374B2A32}">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360037A5-5B2E-4777-9B88-3F65662CF073}" type="pres">
      <dgm:prSet presAssocID="{4D82B7D2-3FCD-4322-A523-4190D042CFC5}" presName="ThreeNodes_1" presStyleLbl="node1" presStyleIdx="0" presStyleCnt="3">
        <dgm:presLayoutVars>
          <dgm:bulletEnabled val="1"/>
        </dgm:presLayoutVars>
      </dgm:prSet>
      <dgm:spPr/>
    </dgm:pt>
    <dgm:pt modelId="{A27C6FB8-42B8-42FB-8F57-0961F4063FDE}" type="pres">
      <dgm:prSet presAssocID="{4D82B7D2-3FCD-4322-A523-4190D042CFC5}" presName="ThreeNodes_2" presStyleLbl="node1" presStyleIdx="1" presStyleCnt="3">
        <dgm:presLayoutVars>
          <dgm:bulletEnabled val="1"/>
        </dgm:presLayoutVars>
      </dgm:prSet>
      <dgm:spPr/>
    </dgm:pt>
    <dgm:pt modelId="{AC54EB28-6762-42E6-B9D4-DA9126D89A71}" type="pres">
      <dgm:prSet presAssocID="{4D82B7D2-3FCD-4322-A523-4190D042CFC5}" presName="ThreeNodes_3" presStyleLbl="node1" presStyleIdx="2" presStyleCnt="3" custLinFactNeighborX="1565" custLinFactNeighborY="-9943">
        <dgm:presLayoutVars>
          <dgm:bulletEnabled val="1"/>
        </dgm:presLayoutVars>
      </dgm:prSet>
      <dgm:spPr/>
    </dgm:pt>
    <dgm:pt modelId="{57AFA69A-5F41-4DBB-B89A-C953DAA954B0}" type="pres">
      <dgm:prSet presAssocID="{4D82B7D2-3FCD-4322-A523-4190D042CFC5}" presName="ThreeConn_1-2" presStyleLbl="fgAccFollowNode1" presStyleIdx="0" presStyleCnt="2">
        <dgm:presLayoutVars>
          <dgm:bulletEnabled val="1"/>
        </dgm:presLayoutVars>
      </dgm:prSet>
      <dgm:spPr/>
    </dgm:pt>
    <dgm:pt modelId="{27062D2A-0D6D-455D-B4D6-21589EA10183}" type="pres">
      <dgm:prSet presAssocID="{4D82B7D2-3FCD-4322-A523-4190D042CFC5}" presName="ThreeConn_2-3" presStyleLbl="fgAccFollowNode1" presStyleIdx="1" presStyleCnt="2">
        <dgm:presLayoutVars>
          <dgm:bulletEnabled val="1"/>
        </dgm:presLayoutVars>
      </dgm:prSet>
      <dgm:spPr/>
    </dgm:pt>
    <dgm:pt modelId="{9DC62E08-4538-4504-B6A1-E3917D186BC5}" type="pres">
      <dgm:prSet presAssocID="{4D82B7D2-3FCD-4322-A523-4190D042CFC5}" presName="ThreeNodes_1_text" presStyleLbl="node1" presStyleIdx="2" presStyleCnt="3">
        <dgm:presLayoutVars>
          <dgm:bulletEnabled val="1"/>
        </dgm:presLayoutVars>
      </dgm:prSet>
      <dgm:spPr/>
    </dgm:pt>
    <dgm:pt modelId="{B7A77A76-3985-4B51-9D4D-82640DF65E20}" type="pres">
      <dgm:prSet presAssocID="{4D82B7D2-3FCD-4322-A523-4190D042CFC5}" presName="ThreeNodes_2_text" presStyleLbl="node1" presStyleIdx="2" presStyleCnt="3">
        <dgm:presLayoutVars>
          <dgm:bulletEnabled val="1"/>
        </dgm:presLayoutVars>
      </dgm:prSet>
      <dgm:spPr/>
    </dgm:pt>
    <dgm:pt modelId="{4DFE2656-0672-4B94-AC03-5133E21AF545}" type="pres">
      <dgm:prSet presAssocID="{4D82B7D2-3FCD-4322-A523-4190D042CFC5}" presName="ThreeNodes_3_text" presStyleLbl="node1" presStyleIdx="2" presStyleCnt="3">
        <dgm:presLayoutVars>
          <dgm:bulletEnabled val="1"/>
        </dgm:presLayoutVars>
      </dgm:prSet>
      <dgm:spPr/>
    </dgm:pt>
  </dgm:ptLst>
  <dgm:cxnLst>
    <dgm:cxn modelId="{6E590B05-8A26-4A64-9F37-BF57374B2A32}" srcId="{4D82B7D2-3FCD-4322-A523-4190D042CFC5}" destId="{78175358-F2D3-4C25-94BB-F4C29F72F1A7}" srcOrd="2" destOrd="0" parTransId="{D4407594-4100-43F7-9A5E-687C9D64E1AC}" sibTransId="{C3A20C24-D2BA-4A91-8AE5-2B7DED4760F2}"/>
    <dgm:cxn modelId="{9FD8051A-1033-4E11-A759-58BC447717F1}" srcId="{4D82B7D2-3FCD-4322-A523-4190D042CFC5}" destId="{835DD06C-FD51-4AFF-A021-4BA9B0688E60}" srcOrd="0" destOrd="0" parTransId="{F6EAA5DA-DD52-43B0-A770-B75C1B58EB35}" sibTransId="{2EA985C1-894E-4D4A-B3EE-67A31040089F}"/>
    <dgm:cxn modelId="{932C9D3C-F18E-4AD3-8E53-E0ED82C3B03B}" type="presOf" srcId="{835DD06C-FD51-4AFF-A021-4BA9B0688E60}" destId="{9DC62E08-4538-4504-B6A1-E3917D186BC5}" srcOrd="1" destOrd="0" presId="urn:microsoft.com/office/officeart/2005/8/layout/vProcess5"/>
    <dgm:cxn modelId="{F10C8047-0C21-4104-9B1D-1B6595596989}" type="presOf" srcId="{78175358-F2D3-4C25-94BB-F4C29F72F1A7}" destId="{AC54EB28-6762-42E6-B9D4-DA9126D89A71}" srcOrd="0" destOrd="0" presId="urn:microsoft.com/office/officeart/2005/8/layout/vProcess5"/>
    <dgm:cxn modelId="{022DCA48-60BB-417F-87E4-08D5F81722C4}" type="presOf" srcId="{1E8EDAA6-338F-46C7-A689-0A6D2F299BFB}" destId="{B7A77A76-3985-4B51-9D4D-82640DF65E20}" srcOrd="1" destOrd="0" presId="urn:microsoft.com/office/officeart/2005/8/layout/vProcess5"/>
    <dgm:cxn modelId="{E63FDF84-20FA-41C2-B6B1-5C326C4888CE}" type="presOf" srcId="{EA3A3C22-7878-4C5A-B4C8-085F9555AAC7}" destId="{27062D2A-0D6D-455D-B4D6-21589EA10183}"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5800228D-F5F6-4BED-9D18-A8485BAE28E9}" type="presOf" srcId="{1E8EDAA6-338F-46C7-A689-0A6D2F299BFB}" destId="{A27C6FB8-42B8-42FB-8F57-0961F4063FDE}" srcOrd="0" destOrd="0" presId="urn:microsoft.com/office/officeart/2005/8/layout/vProcess5"/>
    <dgm:cxn modelId="{4683F79E-71DA-4010-883F-7023B36F3F36}" type="presOf" srcId="{78175358-F2D3-4C25-94BB-F4C29F72F1A7}" destId="{4DFE2656-0672-4B94-AC03-5133E21AF545}" srcOrd="1" destOrd="0" presId="urn:microsoft.com/office/officeart/2005/8/layout/vProcess5"/>
    <dgm:cxn modelId="{0595129F-41B8-42CE-849E-A2823C6819FD}" type="presOf" srcId="{835DD06C-FD51-4AFF-A021-4BA9B0688E60}" destId="{360037A5-5B2E-4777-9B88-3F65662CF073}" srcOrd="0" destOrd="0" presId="urn:microsoft.com/office/officeart/2005/8/layout/vProcess5"/>
    <dgm:cxn modelId="{A30632B2-06B4-4059-B599-0C614B9339DB}" srcId="{4D82B7D2-3FCD-4322-A523-4190D042CFC5}" destId="{1E8EDAA6-338F-46C7-A689-0A6D2F299BFB}" srcOrd="1" destOrd="0" parTransId="{53F637B5-620E-4321-9C41-9C6724D79EC7}" sibTransId="{EA3A3C22-7878-4C5A-B4C8-085F9555AAC7}"/>
    <dgm:cxn modelId="{C702A1C9-CABC-4E8E-9DCC-F8C119E881EF}" type="presOf" srcId="{2EA985C1-894E-4D4A-B3EE-67A31040089F}" destId="{57AFA69A-5F41-4DBB-B89A-C953DAA954B0}" srcOrd="0"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3B7E021E-69AA-4EA4-9D88-170FD32366AD}" type="presParOf" srcId="{E1BE8127-6935-4281-99CD-FC158232A0D2}" destId="{360037A5-5B2E-4777-9B88-3F65662CF073}" srcOrd="1" destOrd="0" presId="urn:microsoft.com/office/officeart/2005/8/layout/vProcess5"/>
    <dgm:cxn modelId="{C5F65803-50FB-4897-A1D3-AAEE81DA7C3C}" type="presParOf" srcId="{E1BE8127-6935-4281-99CD-FC158232A0D2}" destId="{A27C6FB8-42B8-42FB-8F57-0961F4063FDE}" srcOrd="2" destOrd="0" presId="urn:microsoft.com/office/officeart/2005/8/layout/vProcess5"/>
    <dgm:cxn modelId="{54290429-2BBB-4225-A211-043CECEC92AC}" type="presParOf" srcId="{E1BE8127-6935-4281-99CD-FC158232A0D2}" destId="{AC54EB28-6762-42E6-B9D4-DA9126D89A71}" srcOrd="3" destOrd="0" presId="urn:microsoft.com/office/officeart/2005/8/layout/vProcess5"/>
    <dgm:cxn modelId="{4B97A3D6-9DA0-4841-A60E-CD75964C4B6A}" type="presParOf" srcId="{E1BE8127-6935-4281-99CD-FC158232A0D2}" destId="{57AFA69A-5F41-4DBB-B89A-C953DAA954B0}" srcOrd="4" destOrd="0" presId="urn:microsoft.com/office/officeart/2005/8/layout/vProcess5"/>
    <dgm:cxn modelId="{2C78FE95-BF13-49C0-A704-1D4078AEDC1D}" type="presParOf" srcId="{E1BE8127-6935-4281-99CD-FC158232A0D2}" destId="{27062D2A-0D6D-455D-B4D6-21589EA10183}" srcOrd="5" destOrd="0" presId="urn:microsoft.com/office/officeart/2005/8/layout/vProcess5"/>
    <dgm:cxn modelId="{EA024E79-A36A-4ACC-8AB0-021F369647DC}" type="presParOf" srcId="{E1BE8127-6935-4281-99CD-FC158232A0D2}" destId="{9DC62E08-4538-4504-B6A1-E3917D186BC5}" srcOrd="6" destOrd="0" presId="urn:microsoft.com/office/officeart/2005/8/layout/vProcess5"/>
    <dgm:cxn modelId="{94123146-763B-4D4D-9CAE-D6A7B4886B66}" type="presParOf" srcId="{E1BE8127-6935-4281-99CD-FC158232A0D2}" destId="{B7A77A76-3985-4B51-9D4D-82640DF65E20}" srcOrd="7" destOrd="0" presId="urn:microsoft.com/office/officeart/2005/8/layout/vProcess5"/>
    <dgm:cxn modelId="{D3EBECCE-4261-4B68-B540-52BA07CDBEDA}" type="presParOf" srcId="{E1BE8127-6935-4281-99CD-FC158232A0D2}" destId="{4DFE2656-0672-4B94-AC03-5133E21AF54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12161DDE-F885-48FD-B14E-A83E8308C557}">
      <dgm:prSet custT="1"/>
      <dgm:spPr/>
      <dgm:t>
        <a:bodyPr/>
        <a:lstStyle/>
        <a:p>
          <a:pPr>
            <a:buFont typeface="Arial" panose="020B0604020202020204" pitchFamily="34" charset="0"/>
            <a:buChar char="•"/>
          </a:pPr>
          <a:r>
            <a:rPr lang="en-GB" sz="2000" b="1" dirty="0">
              <a:solidFill>
                <a:schemeClr val="tx1"/>
              </a:solidFill>
            </a:rPr>
            <a:t>Early Help Assessment Audits conducted monthly. </a:t>
          </a:r>
        </a:p>
      </dgm:t>
    </dgm:pt>
    <dgm:pt modelId="{D8898F94-ACC7-49B4-8EDC-D3A06A529B1B}" type="parTrans" cxnId="{74366C11-5607-4FFB-866A-D0BB7EC960BB}">
      <dgm:prSet/>
      <dgm:spPr/>
      <dgm:t>
        <a:bodyPr/>
        <a:lstStyle/>
        <a:p>
          <a:endParaRPr lang="en-GB"/>
        </a:p>
      </dgm:t>
    </dgm:pt>
    <dgm:pt modelId="{06E70F7A-96AB-4590-853C-284F51E50FBC}" type="sibTrans" cxnId="{74366C11-5607-4FFB-866A-D0BB7EC960BB}">
      <dgm:prSet/>
      <dgm:spPr/>
      <dgm:t>
        <a:bodyPr/>
        <a:lstStyle/>
        <a:p>
          <a:endParaRPr lang="en-GB"/>
        </a:p>
      </dgm:t>
    </dgm:pt>
    <dgm:pt modelId="{5B0009C1-19C4-4B08-A5AA-0AB9EF861D47}">
      <dgm:prSet custT="1"/>
      <dgm:spPr/>
      <dgm:t>
        <a:bodyPr/>
        <a:lstStyle/>
        <a:p>
          <a:pPr>
            <a:buFont typeface="Arial" panose="020B0604020202020204" pitchFamily="34" charset="0"/>
            <a:buChar char="•"/>
          </a:pPr>
          <a:r>
            <a:rPr lang="en-GB" sz="2000" b="1" dirty="0">
              <a:solidFill>
                <a:schemeClr val="tx1"/>
              </a:solidFill>
            </a:rPr>
            <a:t>Education support through quality assurance checks for Early Help Assessments. </a:t>
          </a:r>
        </a:p>
      </dgm:t>
    </dgm:pt>
    <dgm:pt modelId="{C415A78C-004F-4FE6-AD7C-0C76A8B7C6EB}" type="parTrans" cxnId="{7D89904D-5C80-4926-8A95-F359EFAEA761}">
      <dgm:prSet/>
      <dgm:spPr/>
      <dgm:t>
        <a:bodyPr/>
        <a:lstStyle/>
        <a:p>
          <a:endParaRPr lang="en-GB"/>
        </a:p>
      </dgm:t>
    </dgm:pt>
    <dgm:pt modelId="{11C02B15-CD0F-4917-9F64-AB3187284599}" type="sibTrans" cxnId="{7D89904D-5C80-4926-8A95-F359EFAEA761}">
      <dgm:prSet/>
      <dgm:spPr/>
      <dgm:t>
        <a:bodyPr/>
        <a:lstStyle/>
        <a:p>
          <a:endParaRPr lang="en-GB"/>
        </a:p>
      </dgm:t>
    </dgm:pt>
    <dgm:pt modelId="{98CBE935-37A0-4470-933E-3052373BD638}">
      <dgm:prSet custT="1"/>
      <dgm:spPr/>
      <dgm:t>
        <a:bodyPr/>
        <a:lstStyle/>
        <a:p>
          <a:pPr>
            <a:buFont typeface="Arial" panose="020B0604020202020204" pitchFamily="34" charset="0"/>
            <a:buChar char="•"/>
          </a:pPr>
          <a:r>
            <a:rPr lang="en-GB" sz="2000" b="1" dirty="0">
              <a:solidFill>
                <a:schemeClr val="tx1"/>
              </a:solidFill>
            </a:rPr>
            <a:t>Best practice identified and shared during Education forums.</a:t>
          </a:r>
        </a:p>
      </dgm:t>
    </dgm:pt>
    <dgm:pt modelId="{EEFA7BC5-C0BA-4794-8E2C-1692352872E7}" type="parTrans" cxnId="{C57450AB-82A7-4813-A636-853147D15BC6}">
      <dgm:prSet/>
      <dgm:spPr/>
      <dgm:t>
        <a:bodyPr/>
        <a:lstStyle/>
        <a:p>
          <a:endParaRPr lang="en-GB"/>
        </a:p>
      </dgm:t>
    </dgm:pt>
    <dgm:pt modelId="{2BB4429A-7A87-48CE-A7B5-17520FF0978E}" type="sibTrans" cxnId="{C57450AB-82A7-4813-A636-853147D15BC6}">
      <dgm:prSet/>
      <dgm:spPr/>
      <dgm:t>
        <a:bodyPr/>
        <a:lstStyle/>
        <a:p>
          <a:endParaRPr lang="en-GB"/>
        </a:p>
      </dgm:t>
    </dgm:pt>
    <dgm:pt modelId="{ADF0BB6B-8867-4B1C-AD21-C8E8820E5D0F}">
      <dgm:prSet custT="1"/>
      <dgm:spPr/>
      <dgm:t>
        <a:bodyPr/>
        <a:lstStyle/>
        <a:p>
          <a:pPr>
            <a:buFont typeface="Arial" panose="020B0604020202020204" pitchFamily="34" charset="0"/>
            <a:buChar char="•"/>
          </a:pPr>
          <a:r>
            <a:rPr lang="en-GB" sz="2000" b="1" dirty="0">
              <a:solidFill>
                <a:schemeClr val="tx1"/>
              </a:solidFill>
            </a:rPr>
            <a:t>Early Help Enablers provide support and guidance to individual providers. </a:t>
          </a:r>
        </a:p>
      </dgm:t>
    </dgm:pt>
    <dgm:pt modelId="{B4CAC18E-7C17-4104-804D-F18C045F2745}" type="sibTrans" cxnId="{BA679519-930D-46C3-AB5E-E4977E3055A0}">
      <dgm:prSet/>
      <dgm:spPr/>
      <dgm:t>
        <a:bodyPr/>
        <a:lstStyle/>
        <a:p>
          <a:endParaRPr lang="en-GB"/>
        </a:p>
      </dgm:t>
    </dgm:pt>
    <dgm:pt modelId="{DB2860FA-D89A-4B52-B5ED-FA686E28D93D}" type="parTrans" cxnId="{BA679519-930D-46C3-AB5E-E4977E3055A0}">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ADDB953A-3386-40F5-B832-2065070C5F6B}" type="pres">
      <dgm:prSet presAssocID="{4D82B7D2-3FCD-4322-A523-4190D042CFC5}" presName="FourNodes_1" presStyleLbl="node1" presStyleIdx="0" presStyleCnt="4" custLinFactNeighborX="-1063" custLinFactNeighborY="3486">
        <dgm:presLayoutVars>
          <dgm:bulletEnabled val="1"/>
        </dgm:presLayoutVars>
      </dgm:prSet>
      <dgm:spPr/>
    </dgm:pt>
    <dgm:pt modelId="{D59FFCA1-AA88-4D9F-8596-62B6224633AF}" type="pres">
      <dgm:prSet presAssocID="{4D82B7D2-3FCD-4322-A523-4190D042CFC5}" presName="FourNodes_2" presStyleLbl="node1" presStyleIdx="1" presStyleCnt="4">
        <dgm:presLayoutVars>
          <dgm:bulletEnabled val="1"/>
        </dgm:presLayoutVars>
      </dgm:prSet>
      <dgm:spPr/>
    </dgm:pt>
    <dgm:pt modelId="{1F66C89E-24AA-4112-B4BE-6F456A4A8CE3}" type="pres">
      <dgm:prSet presAssocID="{4D82B7D2-3FCD-4322-A523-4190D042CFC5}" presName="FourNodes_3" presStyleLbl="node1" presStyleIdx="2" presStyleCnt="4">
        <dgm:presLayoutVars>
          <dgm:bulletEnabled val="1"/>
        </dgm:presLayoutVars>
      </dgm:prSet>
      <dgm:spPr/>
    </dgm:pt>
    <dgm:pt modelId="{F357BDC0-9890-4D3E-8E02-79BA65F7252A}" type="pres">
      <dgm:prSet presAssocID="{4D82B7D2-3FCD-4322-A523-4190D042CFC5}" presName="FourNodes_4" presStyleLbl="node1" presStyleIdx="3" presStyleCnt="4">
        <dgm:presLayoutVars>
          <dgm:bulletEnabled val="1"/>
        </dgm:presLayoutVars>
      </dgm:prSet>
      <dgm:spPr/>
    </dgm:pt>
    <dgm:pt modelId="{98D89B3B-E84A-4953-B754-A607BF1B0247}" type="pres">
      <dgm:prSet presAssocID="{4D82B7D2-3FCD-4322-A523-4190D042CFC5}" presName="FourConn_1-2" presStyleLbl="fgAccFollowNode1" presStyleIdx="0" presStyleCnt="3">
        <dgm:presLayoutVars>
          <dgm:bulletEnabled val="1"/>
        </dgm:presLayoutVars>
      </dgm:prSet>
      <dgm:spPr/>
    </dgm:pt>
    <dgm:pt modelId="{964B3517-4E19-42CC-86FE-E47FDC2AC12F}" type="pres">
      <dgm:prSet presAssocID="{4D82B7D2-3FCD-4322-A523-4190D042CFC5}" presName="FourConn_2-3" presStyleLbl="fgAccFollowNode1" presStyleIdx="1" presStyleCnt="3">
        <dgm:presLayoutVars>
          <dgm:bulletEnabled val="1"/>
        </dgm:presLayoutVars>
      </dgm:prSet>
      <dgm:spPr/>
    </dgm:pt>
    <dgm:pt modelId="{EB7C839A-8195-4421-9EF6-E3F1FF8E4C4B}" type="pres">
      <dgm:prSet presAssocID="{4D82B7D2-3FCD-4322-A523-4190D042CFC5}" presName="FourConn_3-4" presStyleLbl="fgAccFollowNode1" presStyleIdx="2" presStyleCnt="3">
        <dgm:presLayoutVars>
          <dgm:bulletEnabled val="1"/>
        </dgm:presLayoutVars>
      </dgm:prSet>
      <dgm:spPr/>
    </dgm:pt>
    <dgm:pt modelId="{7510406F-B66D-4E9F-AB76-4CF97C0B32F5}" type="pres">
      <dgm:prSet presAssocID="{4D82B7D2-3FCD-4322-A523-4190D042CFC5}" presName="FourNodes_1_text" presStyleLbl="node1" presStyleIdx="3" presStyleCnt="4">
        <dgm:presLayoutVars>
          <dgm:bulletEnabled val="1"/>
        </dgm:presLayoutVars>
      </dgm:prSet>
      <dgm:spPr/>
    </dgm:pt>
    <dgm:pt modelId="{53BB9493-74B6-401D-AC0C-AC96BFB25235}" type="pres">
      <dgm:prSet presAssocID="{4D82B7D2-3FCD-4322-A523-4190D042CFC5}" presName="FourNodes_2_text" presStyleLbl="node1" presStyleIdx="3" presStyleCnt="4">
        <dgm:presLayoutVars>
          <dgm:bulletEnabled val="1"/>
        </dgm:presLayoutVars>
      </dgm:prSet>
      <dgm:spPr/>
    </dgm:pt>
    <dgm:pt modelId="{96649A54-C144-4DD2-AF17-670702F95CF8}" type="pres">
      <dgm:prSet presAssocID="{4D82B7D2-3FCD-4322-A523-4190D042CFC5}" presName="FourNodes_3_text" presStyleLbl="node1" presStyleIdx="3" presStyleCnt="4">
        <dgm:presLayoutVars>
          <dgm:bulletEnabled val="1"/>
        </dgm:presLayoutVars>
      </dgm:prSet>
      <dgm:spPr/>
    </dgm:pt>
    <dgm:pt modelId="{6B0519EE-EB7A-4E5F-BAF0-8AD8D75E50FA}" type="pres">
      <dgm:prSet presAssocID="{4D82B7D2-3FCD-4322-A523-4190D042CFC5}" presName="FourNodes_4_text" presStyleLbl="node1" presStyleIdx="3" presStyleCnt="4">
        <dgm:presLayoutVars>
          <dgm:bulletEnabled val="1"/>
        </dgm:presLayoutVars>
      </dgm:prSet>
      <dgm:spPr/>
    </dgm:pt>
  </dgm:ptLst>
  <dgm:cxnLst>
    <dgm:cxn modelId="{74366C11-5607-4FFB-866A-D0BB7EC960BB}" srcId="{4D82B7D2-3FCD-4322-A523-4190D042CFC5}" destId="{12161DDE-F885-48FD-B14E-A83E8308C557}" srcOrd="0" destOrd="0" parTransId="{D8898F94-ACC7-49B4-8EDC-D3A06A529B1B}" sibTransId="{06E70F7A-96AB-4590-853C-284F51E50FBC}"/>
    <dgm:cxn modelId="{BA679519-930D-46C3-AB5E-E4977E3055A0}" srcId="{4D82B7D2-3FCD-4322-A523-4190D042CFC5}" destId="{ADF0BB6B-8867-4B1C-AD21-C8E8820E5D0F}" srcOrd="3" destOrd="0" parTransId="{DB2860FA-D89A-4B52-B5ED-FA686E28D93D}" sibTransId="{B4CAC18E-7C17-4104-804D-F18C045F2745}"/>
    <dgm:cxn modelId="{35CD7F35-3EAD-4285-95C3-1D4272B6BE89}" type="presOf" srcId="{2BB4429A-7A87-48CE-A7B5-17520FF0978E}" destId="{EB7C839A-8195-4421-9EF6-E3F1FF8E4C4B}" srcOrd="0" destOrd="0" presId="urn:microsoft.com/office/officeart/2005/8/layout/vProcess5"/>
    <dgm:cxn modelId="{C9620136-269E-4D32-86D6-DEBE05410E7F}" type="presOf" srcId="{12161DDE-F885-48FD-B14E-A83E8308C557}" destId="{7510406F-B66D-4E9F-AB76-4CF97C0B32F5}" srcOrd="1" destOrd="0" presId="urn:microsoft.com/office/officeart/2005/8/layout/vProcess5"/>
    <dgm:cxn modelId="{0549CA41-3B1F-4A03-9B1F-6CAF73FDFB23}" type="presOf" srcId="{5B0009C1-19C4-4B08-A5AA-0AB9EF861D47}" destId="{D59FFCA1-AA88-4D9F-8596-62B6224633AF}" srcOrd="0" destOrd="0" presId="urn:microsoft.com/office/officeart/2005/8/layout/vProcess5"/>
    <dgm:cxn modelId="{241D4D44-64B8-4882-AED1-0A4648D10CEF}" type="presOf" srcId="{ADF0BB6B-8867-4B1C-AD21-C8E8820E5D0F}" destId="{6B0519EE-EB7A-4E5F-BAF0-8AD8D75E50FA}" srcOrd="1" destOrd="0" presId="urn:microsoft.com/office/officeart/2005/8/layout/vProcess5"/>
    <dgm:cxn modelId="{F3F36F4C-3190-4687-9E3D-D042EF14F224}" type="presOf" srcId="{98CBE935-37A0-4470-933E-3052373BD638}" destId="{96649A54-C144-4DD2-AF17-670702F95CF8}" srcOrd="1" destOrd="0" presId="urn:microsoft.com/office/officeart/2005/8/layout/vProcess5"/>
    <dgm:cxn modelId="{7D89904D-5C80-4926-8A95-F359EFAEA761}" srcId="{4D82B7D2-3FCD-4322-A523-4190D042CFC5}" destId="{5B0009C1-19C4-4B08-A5AA-0AB9EF861D47}" srcOrd="1" destOrd="0" parTransId="{C415A78C-004F-4FE6-AD7C-0C76A8B7C6EB}" sibTransId="{11C02B15-CD0F-4917-9F64-AB3187284599}"/>
    <dgm:cxn modelId="{FD0C6555-7083-456D-B631-61839BBB8816}" type="presOf" srcId="{5B0009C1-19C4-4B08-A5AA-0AB9EF861D47}" destId="{53BB9493-74B6-401D-AC0C-AC96BFB25235}" srcOrd="1"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D7B7909E-F7F5-49E1-9C81-F3EBB9E4B327}" type="presOf" srcId="{12161DDE-F885-48FD-B14E-A83E8308C557}" destId="{ADDB953A-3386-40F5-B832-2065070C5F6B}" srcOrd="0" destOrd="0" presId="urn:microsoft.com/office/officeart/2005/8/layout/vProcess5"/>
    <dgm:cxn modelId="{34A03BA2-EE90-44FD-94A0-C9D01AC95A4B}" type="presOf" srcId="{98CBE935-37A0-4470-933E-3052373BD638}" destId="{1F66C89E-24AA-4112-B4BE-6F456A4A8CE3}" srcOrd="0" destOrd="0" presId="urn:microsoft.com/office/officeart/2005/8/layout/vProcess5"/>
    <dgm:cxn modelId="{C57450AB-82A7-4813-A636-853147D15BC6}" srcId="{4D82B7D2-3FCD-4322-A523-4190D042CFC5}" destId="{98CBE935-37A0-4470-933E-3052373BD638}" srcOrd="2" destOrd="0" parTransId="{EEFA7BC5-C0BA-4794-8E2C-1692352872E7}" sibTransId="{2BB4429A-7A87-48CE-A7B5-17520FF0978E}"/>
    <dgm:cxn modelId="{BD835FB4-83BB-4495-8535-0B7D0BA15E31}" type="presOf" srcId="{06E70F7A-96AB-4590-853C-284F51E50FBC}" destId="{98D89B3B-E84A-4953-B754-A607BF1B0247}" srcOrd="0" destOrd="0" presId="urn:microsoft.com/office/officeart/2005/8/layout/vProcess5"/>
    <dgm:cxn modelId="{DAEE32C9-6C42-410E-A83C-AC131952167E}" type="presOf" srcId="{11C02B15-CD0F-4917-9F64-AB3187284599}" destId="{964B3517-4E19-42CC-86FE-E47FDC2AC12F}" srcOrd="0" destOrd="0" presId="urn:microsoft.com/office/officeart/2005/8/layout/vProcess5"/>
    <dgm:cxn modelId="{5D3273D9-C58E-4576-90AA-C8434D749A6C}" type="presOf" srcId="{ADF0BB6B-8867-4B1C-AD21-C8E8820E5D0F}" destId="{F357BDC0-9890-4D3E-8E02-79BA65F7252A}" srcOrd="0"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5BB55954-1539-4DCE-8E76-13E1A845F7A3}" type="presParOf" srcId="{E1BE8127-6935-4281-99CD-FC158232A0D2}" destId="{ADDB953A-3386-40F5-B832-2065070C5F6B}" srcOrd="1" destOrd="0" presId="urn:microsoft.com/office/officeart/2005/8/layout/vProcess5"/>
    <dgm:cxn modelId="{6E0099A5-E0BB-48F0-A9E4-23AECED88759}" type="presParOf" srcId="{E1BE8127-6935-4281-99CD-FC158232A0D2}" destId="{D59FFCA1-AA88-4D9F-8596-62B6224633AF}" srcOrd="2" destOrd="0" presId="urn:microsoft.com/office/officeart/2005/8/layout/vProcess5"/>
    <dgm:cxn modelId="{CDE42B6C-A0EF-4566-88D7-BD9187DFBC10}" type="presParOf" srcId="{E1BE8127-6935-4281-99CD-FC158232A0D2}" destId="{1F66C89E-24AA-4112-B4BE-6F456A4A8CE3}" srcOrd="3" destOrd="0" presId="urn:microsoft.com/office/officeart/2005/8/layout/vProcess5"/>
    <dgm:cxn modelId="{8ADAFF83-7ED3-40EB-99F7-6C2D95ECD93F}" type="presParOf" srcId="{E1BE8127-6935-4281-99CD-FC158232A0D2}" destId="{F357BDC0-9890-4D3E-8E02-79BA65F7252A}" srcOrd="4" destOrd="0" presId="urn:microsoft.com/office/officeart/2005/8/layout/vProcess5"/>
    <dgm:cxn modelId="{9E70CC73-1254-478D-9995-F75B45DED53C}" type="presParOf" srcId="{E1BE8127-6935-4281-99CD-FC158232A0D2}" destId="{98D89B3B-E84A-4953-B754-A607BF1B0247}" srcOrd="5" destOrd="0" presId="urn:microsoft.com/office/officeart/2005/8/layout/vProcess5"/>
    <dgm:cxn modelId="{677613C9-F0A0-4B38-93F7-FA976990EECE}" type="presParOf" srcId="{E1BE8127-6935-4281-99CD-FC158232A0D2}" destId="{964B3517-4E19-42CC-86FE-E47FDC2AC12F}" srcOrd="6" destOrd="0" presId="urn:microsoft.com/office/officeart/2005/8/layout/vProcess5"/>
    <dgm:cxn modelId="{B53F2E15-2757-4284-971E-E02EE1DF1118}" type="presParOf" srcId="{E1BE8127-6935-4281-99CD-FC158232A0D2}" destId="{EB7C839A-8195-4421-9EF6-E3F1FF8E4C4B}" srcOrd="7" destOrd="0" presId="urn:microsoft.com/office/officeart/2005/8/layout/vProcess5"/>
    <dgm:cxn modelId="{37A1CB67-64D5-43CF-A90B-99A72BC34CE3}" type="presParOf" srcId="{E1BE8127-6935-4281-99CD-FC158232A0D2}" destId="{7510406F-B66D-4E9F-AB76-4CF97C0B32F5}" srcOrd="8" destOrd="0" presId="urn:microsoft.com/office/officeart/2005/8/layout/vProcess5"/>
    <dgm:cxn modelId="{210856E9-25B6-4009-AF6F-A7A7B5B6A339}" type="presParOf" srcId="{E1BE8127-6935-4281-99CD-FC158232A0D2}" destId="{53BB9493-74B6-401D-AC0C-AC96BFB25235}" srcOrd="9" destOrd="0" presId="urn:microsoft.com/office/officeart/2005/8/layout/vProcess5"/>
    <dgm:cxn modelId="{9F0B22C8-F265-4A26-A975-8344386A27C8}" type="presParOf" srcId="{E1BE8127-6935-4281-99CD-FC158232A0D2}" destId="{96649A54-C144-4DD2-AF17-670702F95CF8}" srcOrd="10" destOrd="0" presId="urn:microsoft.com/office/officeart/2005/8/layout/vProcess5"/>
    <dgm:cxn modelId="{CFD735DF-0ADC-4C95-BF60-B5019F4156CC}" type="presParOf" srcId="{E1BE8127-6935-4281-99CD-FC158232A0D2}" destId="{6B0519EE-EB7A-4E5F-BAF0-8AD8D75E50FA}"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5B0009C1-19C4-4B08-A5AA-0AB9EF861D47}">
      <dgm:prSet custT="1"/>
      <dgm:spPr/>
      <dgm:t>
        <a:bodyPr/>
        <a:lstStyle/>
        <a:p>
          <a:pPr>
            <a:buFont typeface="Arial" panose="020B0604020202020204" pitchFamily="34" charset="0"/>
            <a:buChar char="•"/>
          </a:pPr>
          <a:r>
            <a:rPr lang="en-GB" sz="2000" b="1" dirty="0">
              <a:solidFill>
                <a:schemeClr val="tx1"/>
              </a:solidFill>
            </a:rPr>
            <a:t>Safeguarding training includes Early Help information, processes and procedures. </a:t>
          </a:r>
        </a:p>
      </dgm:t>
    </dgm:pt>
    <dgm:pt modelId="{C415A78C-004F-4FE6-AD7C-0C76A8B7C6EB}" type="parTrans" cxnId="{7D89904D-5C80-4926-8A95-F359EFAEA761}">
      <dgm:prSet/>
      <dgm:spPr/>
      <dgm:t>
        <a:bodyPr/>
        <a:lstStyle/>
        <a:p>
          <a:endParaRPr lang="en-GB"/>
        </a:p>
      </dgm:t>
    </dgm:pt>
    <dgm:pt modelId="{11C02B15-CD0F-4917-9F64-AB3187284599}" type="sibTrans" cxnId="{7D89904D-5C80-4926-8A95-F359EFAEA761}">
      <dgm:prSet/>
      <dgm:spPr/>
      <dgm:t>
        <a:bodyPr/>
        <a:lstStyle/>
        <a:p>
          <a:endParaRPr lang="en-GB"/>
        </a:p>
      </dgm:t>
    </dgm:pt>
    <dgm:pt modelId="{98CBE935-37A0-4470-933E-3052373BD638}">
      <dgm:prSet custT="1"/>
      <dgm:spPr/>
      <dgm:t>
        <a:bodyPr/>
        <a:lstStyle/>
        <a:p>
          <a:pPr>
            <a:buFont typeface="Arial" panose="020B0604020202020204" pitchFamily="34" charset="0"/>
            <a:buChar char="•"/>
          </a:pPr>
          <a:r>
            <a:rPr lang="en-GB" sz="2000" b="1" dirty="0">
              <a:solidFill>
                <a:schemeClr val="tx1"/>
              </a:solidFill>
            </a:rPr>
            <a:t>The need for identifying needs at the earliest possible stage is clear in Safeguarding policies within each school/academy. </a:t>
          </a:r>
        </a:p>
      </dgm:t>
    </dgm:pt>
    <dgm:pt modelId="{EEFA7BC5-C0BA-4794-8E2C-1692352872E7}" type="parTrans" cxnId="{C57450AB-82A7-4813-A636-853147D15BC6}">
      <dgm:prSet/>
      <dgm:spPr/>
      <dgm:t>
        <a:bodyPr/>
        <a:lstStyle/>
        <a:p>
          <a:endParaRPr lang="en-GB"/>
        </a:p>
      </dgm:t>
    </dgm:pt>
    <dgm:pt modelId="{2BB4429A-7A87-48CE-A7B5-17520FF0978E}" type="sibTrans" cxnId="{C57450AB-82A7-4813-A636-853147D15BC6}">
      <dgm:prSet/>
      <dgm:spPr/>
      <dgm:t>
        <a:bodyPr/>
        <a:lstStyle/>
        <a:p>
          <a:endParaRPr lang="en-GB"/>
        </a:p>
      </dgm:t>
    </dgm:pt>
    <dgm:pt modelId="{F3730D12-8E0B-45C7-B27D-0C5C5708C3F7}">
      <dgm:prSet custT="1"/>
      <dgm:spPr/>
      <dgm:t>
        <a:bodyPr/>
        <a:lstStyle/>
        <a:p>
          <a:pPr>
            <a:buFont typeface="Arial" panose="020B0604020202020204" pitchFamily="34" charset="0"/>
            <a:buChar char="•"/>
          </a:pPr>
          <a:r>
            <a:rPr lang="en-GB" sz="2000" b="1" dirty="0">
              <a:solidFill>
                <a:schemeClr val="tx1"/>
              </a:solidFill>
            </a:rPr>
            <a:t>Safeguarding in Education training provided to all staff both teaching and non-teaching.</a:t>
          </a:r>
        </a:p>
      </dgm:t>
    </dgm:pt>
    <dgm:pt modelId="{E457DBF6-1AE0-4B38-8C48-D10C3B13159E}" type="parTrans" cxnId="{7E06E2FD-1889-4F99-9E3B-99C508F074FE}">
      <dgm:prSet/>
      <dgm:spPr/>
      <dgm:t>
        <a:bodyPr/>
        <a:lstStyle/>
        <a:p>
          <a:endParaRPr lang="en-GB"/>
        </a:p>
      </dgm:t>
    </dgm:pt>
    <dgm:pt modelId="{3B302E6B-A9D6-4A45-BF62-2AE674A4C9E8}" type="sibTrans" cxnId="{7E06E2FD-1889-4F99-9E3B-99C508F074FE}">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806EB52E-B748-4945-ACCD-9C9298F0CA65}" type="pres">
      <dgm:prSet presAssocID="{4D82B7D2-3FCD-4322-A523-4190D042CFC5}" presName="ThreeNodes_1" presStyleLbl="node1" presStyleIdx="0" presStyleCnt="3" custLinFactNeighborY="-14608">
        <dgm:presLayoutVars>
          <dgm:bulletEnabled val="1"/>
        </dgm:presLayoutVars>
      </dgm:prSet>
      <dgm:spPr/>
    </dgm:pt>
    <dgm:pt modelId="{DCCBF72D-A8A1-432B-A8BD-2DC763C553E1}" type="pres">
      <dgm:prSet presAssocID="{4D82B7D2-3FCD-4322-A523-4190D042CFC5}" presName="ThreeNodes_2" presStyleLbl="node1" presStyleIdx="1" presStyleCnt="3" custLinFactNeighborX="946" custLinFactNeighborY="-10637">
        <dgm:presLayoutVars>
          <dgm:bulletEnabled val="1"/>
        </dgm:presLayoutVars>
      </dgm:prSet>
      <dgm:spPr/>
    </dgm:pt>
    <dgm:pt modelId="{13A749CE-6783-400F-A727-89F264C9B179}" type="pres">
      <dgm:prSet presAssocID="{4D82B7D2-3FCD-4322-A523-4190D042CFC5}" presName="ThreeNodes_3" presStyleLbl="node1" presStyleIdx="2" presStyleCnt="3" custScaleY="128369" custLinFactNeighborX="0" custLinFactNeighborY="-7092">
        <dgm:presLayoutVars>
          <dgm:bulletEnabled val="1"/>
        </dgm:presLayoutVars>
      </dgm:prSet>
      <dgm:spPr/>
    </dgm:pt>
    <dgm:pt modelId="{5B83B948-189F-4F19-8287-05D274D21AAF}" type="pres">
      <dgm:prSet presAssocID="{4D82B7D2-3FCD-4322-A523-4190D042CFC5}" presName="ThreeConn_1-2" presStyleLbl="fgAccFollowNode1" presStyleIdx="0" presStyleCnt="2">
        <dgm:presLayoutVars>
          <dgm:bulletEnabled val="1"/>
        </dgm:presLayoutVars>
      </dgm:prSet>
      <dgm:spPr/>
    </dgm:pt>
    <dgm:pt modelId="{FFD7DAAE-D5F5-45E4-9DF6-3FFEA4F12938}" type="pres">
      <dgm:prSet presAssocID="{4D82B7D2-3FCD-4322-A523-4190D042CFC5}" presName="ThreeConn_2-3" presStyleLbl="fgAccFollowNode1" presStyleIdx="1" presStyleCnt="2">
        <dgm:presLayoutVars>
          <dgm:bulletEnabled val="1"/>
        </dgm:presLayoutVars>
      </dgm:prSet>
      <dgm:spPr/>
    </dgm:pt>
    <dgm:pt modelId="{31EF44C7-F9C3-4FB0-A08C-9D3C28450E91}" type="pres">
      <dgm:prSet presAssocID="{4D82B7D2-3FCD-4322-A523-4190D042CFC5}" presName="ThreeNodes_1_text" presStyleLbl="node1" presStyleIdx="2" presStyleCnt="3">
        <dgm:presLayoutVars>
          <dgm:bulletEnabled val="1"/>
        </dgm:presLayoutVars>
      </dgm:prSet>
      <dgm:spPr/>
    </dgm:pt>
    <dgm:pt modelId="{7FFE2D53-9BC5-4668-B3DD-849632B1ADA5}" type="pres">
      <dgm:prSet presAssocID="{4D82B7D2-3FCD-4322-A523-4190D042CFC5}" presName="ThreeNodes_2_text" presStyleLbl="node1" presStyleIdx="2" presStyleCnt="3">
        <dgm:presLayoutVars>
          <dgm:bulletEnabled val="1"/>
        </dgm:presLayoutVars>
      </dgm:prSet>
      <dgm:spPr/>
    </dgm:pt>
    <dgm:pt modelId="{5ECAF50C-A9AC-4A1E-A3E4-E3E6CFCC5A80}" type="pres">
      <dgm:prSet presAssocID="{4D82B7D2-3FCD-4322-A523-4190D042CFC5}" presName="ThreeNodes_3_text" presStyleLbl="node1" presStyleIdx="2" presStyleCnt="3">
        <dgm:presLayoutVars>
          <dgm:bulletEnabled val="1"/>
        </dgm:presLayoutVars>
      </dgm:prSet>
      <dgm:spPr/>
    </dgm:pt>
  </dgm:ptLst>
  <dgm:cxnLst>
    <dgm:cxn modelId="{A57C1604-CBC8-453E-B70B-A6C9C18AE42F}" type="presOf" srcId="{98CBE935-37A0-4470-933E-3052373BD638}" destId="{5ECAF50C-A9AC-4A1E-A3E4-E3E6CFCC5A80}" srcOrd="1" destOrd="0" presId="urn:microsoft.com/office/officeart/2005/8/layout/vProcess5"/>
    <dgm:cxn modelId="{01CE8B0A-3D8A-4691-A092-9F7589B70A6E}" type="presOf" srcId="{F3730D12-8E0B-45C7-B27D-0C5C5708C3F7}" destId="{806EB52E-B748-4945-ACCD-9C9298F0CA65}" srcOrd="0" destOrd="0" presId="urn:microsoft.com/office/officeart/2005/8/layout/vProcess5"/>
    <dgm:cxn modelId="{2A89252B-582F-4650-819D-22D5A32D1D83}" type="presOf" srcId="{5B0009C1-19C4-4B08-A5AA-0AB9EF861D47}" destId="{DCCBF72D-A8A1-432B-A8BD-2DC763C553E1}" srcOrd="0" destOrd="0" presId="urn:microsoft.com/office/officeart/2005/8/layout/vProcess5"/>
    <dgm:cxn modelId="{7D89904D-5C80-4926-8A95-F359EFAEA761}" srcId="{4D82B7D2-3FCD-4322-A523-4190D042CFC5}" destId="{5B0009C1-19C4-4B08-A5AA-0AB9EF861D47}" srcOrd="1" destOrd="0" parTransId="{C415A78C-004F-4FE6-AD7C-0C76A8B7C6EB}" sibTransId="{11C02B15-CD0F-4917-9F64-AB3187284599}"/>
    <dgm:cxn modelId="{819F4C76-E8C7-4CBB-9B2E-19C71982FFAE}" type="presOf" srcId="{98CBE935-37A0-4470-933E-3052373BD638}" destId="{13A749CE-6783-400F-A727-89F264C9B179}"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F517AA94-B2F4-409A-AFFD-DAA11E7D5687}" type="presOf" srcId="{11C02B15-CD0F-4917-9F64-AB3187284599}" destId="{FFD7DAAE-D5F5-45E4-9DF6-3FFEA4F12938}" srcOrd="0" destOrd="0" presId="urn:microsoft.com/office/officeart/2005/8/layout/vProcess5"/>
    <dgm:cxn modelId="{C57450AB-82A7-4813-A636-853147D15BC6}" srcId="{4D82B7D2-3FCD-4322-A523-4190D042CFC5}" destId="{98CBE935-37A0-4470-933E-3052373BD638}" srcOrd="2" destOrd="0" parTransId="{EEFA7BC5-C0BA-4794-8E2C-1692352872E7}" sibTransId="{2BB4429A-7A87-48CE-A7B5-17520FF0978E}"/>
    <dgm:cxn modelId="{682D6DB9-8C94-419E-89BF-0F794543A162}" type="presOf" srcId="{F3730D12-8E0B-45C7-B27D-0C5C5708C3F7}" destId="{31EF44C7-F9C3-4FB0-A08C-9D3C28450E91}" srcOrd="1" destOrd="0" presId="urn:microsoft.com/office/officeart/2005/8/layout/vProcess5"/>
    <dgm:cxn modelId="{5C620DEF-456E-43D3-B0CE-DF4C721C9C79}" type="presOf" srcId="{5B0009C1-19C4-4B08-A5AA-0AB9EF861D47}" destId="{7FFE2D53-9BC5-4668-B3DD-849632B1ADA5}" srcOrd="1" destOrd="0" presId="urn:microsoft.com/office/officeart/2005/8/layout/vProcess5"/>
    <dgm:cxn modelId="{43640AF9-B55A-4801-82E4-FC7A94EC395D}" type="presOf" srcId="{3B302E6B-A9D6-4A45-BF62-2AE674A4C9E8}" destId="{5B83B948-189F-4F19-8287-05D274D21AAF}" srcOrd="0" destOrd="0" presId="urn:microsoft.com/office/officeart/2005/8/layout/vProcess5"/>
    <dgm:cxn modelId="{7E06E2FD-1889-4F99-9E3B-99C508F074FE}" srcId="{4D82B7D2-3FCD-4322-A523-4190D042CFC5}" destId="{F3730D12-8E0B-45C7-B27D-0C5C5708C3F7}" srcOrd="0" destOrd="0" parTransId="{E457DBF6-1AE0-4B38-8C48-D10C3B13159E}" sibTransId="{3B302E6B-A9D6-4A45-BF62-2AE674A4C9E8}"/>
    <dgm:cxn modelId="{52AAB5D5-4548-4E47-9E53-13B20D810F51}" type="presParOf" srcId="{E1BE8127-6935-4281-99CD-FC158232A0D2}" destId="{3D60A86D-0C4B-435B-82E6-C1DA2BB48687}" srcOrd="0" destOrd="0" presId="urn:microsoft.com/office/officeart/2005/8/layout/vProcess5"/>
    <dgm:cxn modelId="{A01893C3-4611-4F74-A624-09172E27F33D}" type="presParOf" srcId="{E1BE8127-6935-4281-99CD-FC158232A0D2}" destId="{806EB52E-B748-4945-ACCD-9C9298F0CA65}" srcOrd="1" destOrd="0" presId="urn:microsoft.com/office/officeart/2005/8/layout/vProcess5"/>
    <dgm:cxn modelId="{9686A9A5-E9F1-4A85-A91D-6B36864890A1}" type="presParOf" srcId="{E1BE8127-6935-4281-99CD-FC158232A0D2}" destId="{DCCBF72D-A8A1-432B-A8BD-2DC763C553E1}" srcOrd="2" destOrd="0" presId="urn:microsoft.com/office/officeart/2005/8/layout/vProcess5"/>
    <dgm:cxn modelId="{B6233E78-EDC8-4C82-86F3-DFBC1539C48C}" type="presParOf" srcId="{E1BE8127-6935-4281-99CD-FC158232A0D2}" destId="{13A749CE-6783-400F-A727-89F264C9B179}" srcOrd="3" destOrd="0" presId="urn:microsoft.com/office/officeart/2005/8/layout/vProcess5"/>
    <dgm:cxn modelId="{2661A7D5-35DA-4EA7-9E10-59B90C04880F}" type="presParOf" srcId="{E1BE8127-6935-4281-99CD-FC158232A0D2}" destId="{5B83B948-189F-4F19-8287-05D274D21AAF}" srcOrd="4" destOrd="0" presId="urn:microsoft.com/office/officeart/2005/8/layout/vProcess5"/>
    <dgm:cxn modelId="{024A4820-6B4B-4DB0-B9C0-4CBCA7056AEF}" type="presParOf" srcId="{E1BE8127-6935-4281-99CD-FC158232A0D2}" destId="{FFD7DAAE-D5F5-45E4-9DF6-3FFEA4F12938}" srcOrd="5" destOrd="0" presId="urn:microsoft.com/office/officeart/2005/8/layout/vProcess5"/>
    <dgm:cxn modelId="{60FECCFE-FB3D-4CD6-A24B-2E021741D93E}" type="presParOf" srcId="{E1BE8127-6935-4281-99CD-FC158232A0D2}" destId="{31EF44C7-F9C3-4FB0-A08C-9D3C28450E91}" srcOrd="6" destOrd="0" presId="urn:microsoft.com/office/officeart/2005/8/layout/vProcess5"/>
    <dgm:cxn modelId="{1F499600-0537-4FFF-A00E-7530BF2321A2}" type="presParOf" srcId="{E1BE8127-6935-4281-99CD-FC158232A0D2}" destId="{7FFE2D53-9BC5-4668-B3DD-849632B1ADA5}" srcOrd="7" destOrd="0" presId="urn:microsoft.com/office/officeart/2005/8/layout/vProcess5"/>
    <dgm:cxn modelId="{967E9B1E-DC45-44FA-A45E-AA79840A3B8E}" type="presParOf" srcId="{E1BE8127-6935-4281-99CD-FC158232A0D2}" destId="{5ECAF50C-A9AC-4A1E-A3E4-E3E6CFCC5A8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BC92F417-DC97-45E8-AFB0-03BE0B76D9D9}">
      <dgm:prSet/>
      <dgm:spPr/>
      <dgm:t>
        <a:bodyPr/>
        <a:lstStyle/>
        <a:p>
          <a:pPr>
            <a:buFont typeface="Arial" panose="020B0604020202020204" pitchFamily="34" charset="0"/>
            <a:buChar char="•"/>
          </a:pPr>
          <a:r>
            <a:rPr lang="en-GB" b="1" dirty="0">
              <a:solidFill>
                <a:schemeClr val="tx1"/>
              </a:solidFill>
            </a:rPr>
            <a:t>Dudley Teenage Pregnancy Support Services provided support to Education in Dudley through a direct referral route.</a:t>
          </a:r>
        </a:p>
      </dgm:t>
    </dgm:pt>
    <dgm:pt modelId="{66DEF99C-E442-467A-8623-ACC3C28034A4}" type="parTrans" cxnId="{65AF9C5C-5328-46D9-B766-7AADAD3A9698}">
      <dgm:prSet/>
      <dgm:spPr/>
      <dgm:t>
        <a:bodyPr/>
        <a:lstStyle/>
        <a:p>
          <a:endParaRPr lang="en-GB"/>
        </a:p>
      </dgm:t>
    </dgm:pt>
    <dgm:pt modelId="{74B6E01B-DA9E-4953-93CB-9F2F81216ECB}" type="sibTrans" cxnId="{65AF9C5C-5328-46D9-B766-7AADAD3A9698}">
      <dgm:prSet/>
      <dgm:spPr/>
      <dgm:t>
        <a:bodyPr/>
        <a:lstStyle/>
        <a:p>
          <a:endParaRPr lang="en-GB"/>
        </a:p>
      </dgm:t>
    </dgm:pt>
    <dgm:pt modelId="{1C9847C8-60AC-419C-97C9-C5F97E03FA3C}">
      <dgm:prSet/>
      <dgm:spPr/>
      <dgm:t>
        <a:bodyPr/>
        <a:lstStyle/>
        <a:p>
          <a:pPr>
            <a:buFont typeface="Arial" panose="020B0604020202020204" pitchFamily="34" charset="0"/>
            <a:buChar char="•"/>
          </a:pPr>
          <a:r>
            <a:rPr lang="en-GB" b="1" dirty="0">
              <a:solidFill>
                <a:schemeClr val="tx1"/>
              </a:solidFill>
            </a:rPr>
            <a:t>The service was closed in 2019 and no replacement service identified.</a:t>
          </a:r>
        </a:p>
      </dgm:t>
    </dgm:pt>
    <dgm:pt modelId="{65BC128C-1432-4A75-887B-BDFDE340E913}" type="parTrans" cxnId="{8E6423B2-E3E7-46F3-9350-F140810218A9}">
      <dgm:prSet/>
      <dgm:spPr/>
      <dgm:t>
        <a:bodyPr/>
        <a:lstStyle/>
        <a:p>
          <a:endParaRPr lang="en-GB"/>
        </a:p>
      </dgm:t>
    </dgm:pt>
    <dgm:pt modelId="{92A2DF6C-E3CA-4100-AAA2-2942C037BF5B}" type="sibTrans" cxnId="{8E6423B2-E3E7-46F3-9350-F140810218A9}">
      <dgm:prSet/>
      <dgm:spPr/>
      <dgm:t>
        <a:bodyPr/>
        <a:lstStyle/>
        <a:p>
          <a:endParaRPr lang="en-GB"/>
        </a:p>
      </dgm:t>
    </dgm:pt>
    <dgm:pt modelId="{B10C9EBC-575E-4A95-9BAD-4D12B03540A2}">
      <dgm:prSet/>
      <dgm:spPr/>
      <dgm:t>
        <a:bodyPr/>
        <a:lstStyle/>
        <a:p>
          <a:pPr>
            <a:buFont typeface="Arial" panose="020B0604020202020204" pitchFamily="34" charset="0"/>
            <a:buChar char="•"/>
          </a:pPr>
          <a:r>
            <a:rPr lang="en-GB" b="1" dirty="0">
              <a:solidFill>
                <a:schemeClr val="tx1"/>
              </a:solidFill>
            </a:rPr>
            <a:t>Early Help facilitated a multi-agency strategic working group to formulate the new Teenage Pregnancy Pathway. </a:t>
          </a:r>
        </a:p>
      </dgm:t>
    </dgm:pt>
    <dgm:pt modelId="{E481639E-8CC4-4927-9237-0EDC77F8F90B}" type="parTrans" cxnId="{7E8D5A36-DAB3-474C-AD1D-383A3C184415}">
      <dgm:prSet/>
      <dgm:spPr/>
      <dgm:t>
        <a:bodyPr/>
        <a:lstStyle/>
        <a:p>
          <a:endParaRPr lang="en-GB"/>
        </a:p>
      </dgm:t>
    </dgm:pt>
    <dgm:pt modelId="{C334B7EC-3666-471E-A07C-E05C25447F8F}" type="sibTrans" cxnId="{7E8D5A36-DAB3-474C-AD1D-383A3C184415}">
      <dgm:prSet/>
      <dgm:spPr/>
      <dgm:t>
        <a:bodyPr/>
        <a:lstStyle/>
        <a:p>
          <a:endParaRPr lang="en-GB"/>
        </a:p>
      </dgm:t>
    </dgm:pt>
    <dgm:pt modelId="{D05E377C-3EED-4B9C-B95E-95849FC7BD08}">
      <dgm:prSet/>
      <dgm:spPr/>
      <dgm:t>
        <a:bodyPr/>
        <a:lstStyle/>
        <a:p>
          <a:pPr>
            <a:buFont typeface="Arial" panose="020B0604020202020204" pitchFamily="34" charset="0"/>
            <a:buChar char="•"/>
          </a:pPr>
          <a:r>
            <a:rPr lang="en-GB" b="1" dirty="0">
              <a:solidFill>
                <a:schemeClr val="tx1"/>
              </a:solidFill>
            </a:rPr>
            <a:t>New focus on Early Years and supporting children to reach their full potential through positive outcomes. </a:t>
          </a:r>
        </a:p>
      </dgm:t>
    </dgm:pt>
    <dgm:pt modelId="{8412F552-2831-41A5-A018-C257590ADB34}" type="parTrans" cxnId="{B5866FAF-1454-41BD-A460-714EA005BDF5}">
      <dgm:prSet/>
      <dgm:spPr/>
      <dgm:t>
        <a:bodyPr/>
        <a:lstStyle/>
        <a:p>
          <a:endParaRPr lang="en-GB"/>
        </a:p>
      </dgm:t>
    </dgm:pt>
    <dgm:pt modelId="{B6EB7101-D9AB-4E6F-AA28-23A8FF25A35E}" type="sibTrans" cxnId="{B5866FAF-1454-41BD-A460-714EA005BDF5}">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945B84E3-965B-4A11-986B-4F4240145537}" type="pres">
      <dgm:prSet presAssocID="{4D82B7D2-3FCD-4322-A523-4190D042CFC5}" presName="FourNodes_1" presStyleLbl="node1" presStyleIdx="0" presStyleCnt="4">
        <dgm:presLayoutVars>
          <dgm:bulletEnabled val="1"/>
        </dgm:presLayoutVars>
      </dgm:prSet>
      <dgm:spPr/>
    </dgm:pt>
    <dgm:pt modelId="{EBFF3A81-1AE6-4F39-80E8-D2FC0A9955B9}" type="pres">
      <dgm:prSet presAssocID="{4D82B7D2-3FCD-4322-A523-4190D042CFC5}" presName="FourNodes_2" presStyleLbl="node1" presStyleIdx="1" presStyleCnt="4">
        <dgm:presLayoutVars>
          <dgm:bulletEnabled val="1"/>
        </dgm:presLayoutVars>
      </dgm:prSet>
      <dgm:spPr/>
    </dgm:pt>
    <dgm:pt modelId="{5A951A71-B52D-4616-8B0C-044B57C128DA}" type="pres">
      <dgm:prSet presAssocID="{4D82B7D2-3FCD-4322-A523-4190D042CFC5}" presName="FourNodes_3" presStyleLbl="node1" presStyleIdx="2" presStyleCnt="4">
        <dgm:presLayoutVars>
          <dgm:bulletEnabled val="1"/>
        </dgm:presLayoutVars>
      </dgm:prSet>
      <dgm:spPr/>
    </dgm:pt>
    <dgm:pt modelId="{0BB7C171-5BF3-45B7-B2DA-8218247E818B}" type="pres">
      <dgm:prSet presAssocID="{4D82B7D2-3FCD-4322-A523-4190D042CFC5}" presName="FourNodes_4" presStyleLbl="node1" presStyleIdx="3" presStyleCnt="4">
        <dgm:presLayoutVars>
          <dgm:bulletEnabled val="1"/>
        </dgm:presLayoutVars>
      </dgm:prSet>
      <dgm:spPr/>
    </dgm:pt>
    <dgm:pt modelId="{62AEC4ED-F501-4EBB-A880-A6EA3049B48F}" type="pres">
      <dgm:prSet presAssocID="{4D82B7D2-3FCD-4322-A523-4190D042CFC5}" presName="FourConn_1-2" presStyleLbl="fgAccFollowNode1" presStyleIdx="0" presStyleCnt="3">
        <dgm:presLayoutVars>
          <dgm:bulletEnabled val="1"/>
        </dgm:presLayoutVars>
      </dgm:prSet>
      <dgm:spPr/>
    </dgm:pt>
    <dgm:pt modelId="{DF3FDEDE-65CD-461F-BE23-B1C6710CEA97}" type="pres">
      <dgm:prSet presAssocID="{4D82B7D2-3FCD-4322-A523-4190D042CFC5}" presName="FourConn_2-3" presStyleLbl="fgAccFollowNode1" presStyleIdx="1" presStyleCnt="3">
        <dgm:presLayoutVars>
          <dgm:bulletEnabled val="1"/>
        </dgm:presLayoutVars>
      </dgm:prSet>
      <dgm:spPr/>
    </dgm:pt>
    <dgm:pt modelId="{EA856721-239B-4ABF-93C9-C391396EF733}" type="pres">
      <dgm:prSet presAssocID="{4D82B7D2-3FCD-4322-A523-4190D042CFC5}" presName="FourConn_3-4" presStyleLbl="fgAccFollowNode1" presStyleIdx="2" presStyleCnt="3">
        <dgm:presLayoutVars>
          <dgm:bulletEnabled val="1"/>
        </dgm:presLayoutVars>
      </dgm:prSet>
      <dgm:spPr/>
    </dgm:pt>
    <dgm:pt modelId="{9FFDFD03-EB0C-42DE-A923-7F15D9D40B54}" type="pres">
      <dgm:prSet presAssocID="{4D82B7D2-3FCD-4322-A523-4190D042CFC5}" presName="FourNodes_1_text" presStyleLbl="node1" presStyleIdx="3" presStyleCnt="4">
        <dgm:presLayoutVars>
          <dgm:bulletEnabled val="1"/>
        </dgm:presLayoutVars>
      </dgm:prSet>
      <dgm:spPr/>
    </dgm:pt>
    <dgm:pt modelId="{75715962-C997-41D4-86EE-6EC295F2EFC6}" type="pres">
      <dgm:prSet presAssocID="{4D82B7D2-3FCD-4322-A523-4190D042CFC5}" presName="FourNodes_2_text" presStyleLbl="node1" presStyleIdx="3" presStyleCnt="4">
        <dgm:presLayoutVars>
          <dgm:bulletEnabled val="1"/>
        </dgm:presLayoutVars>
      </dgm:prSet>
      <dgm:spPr/>
    </dgm:pt>
    <dgm:pt modelId="{6E00AD22-8800-4552-9E05-BEB73BC01394}" type="pres">
      <dgm:prSet presAssocID="{4D82B7D2-3FCD-4322-A523-4190D042CFC5}" presName="FourNodes_3_text" presStyleLbl="node1" presStyleIdx="3" presStyleCnt="4">
        <dgm:presLayoutVars>
          <dgm:bulletEnabled val="1"/>
        </dgm:presLayoutVars>
      </dgm:prSet>
      <dgm:spPr/>
    </dgm:pt>
    <dgm:pt modelId="{B25902E9-5730-4AC5-9503-1A315F67B217}" type="pres">
      <dgm:prSet presAssocID="{4D82B7D2-3FCD-4322-A523-4190D042CFC5}" presName="FourNodes_4_text" presStyleLbl="node1" presStyleIdx="3" presStyleCnt="4">
        <dgm:presLayoutVars>
          <dgm:bulletEnabled val="1"/>
        </dgm:presLayoutVars>
      </dgm:prSet>
      <dgm:spPr/>
    </dgm:pt>
  </dgm:ptLst>
  <dgm:cxnLst>
    <dgm:cxn modelId="{3B35020D-0241-48F2-B3CD-16A3911F8CC5}" type="presOf" srcId="{C334B7EC-3666-471E-A07C-E05C25447F8F}" destId="{EA856721-239B-4ABF-93C9-C391396EF733}" srcOrd="0" destOrd="0" presId="urn:microsoft.com/office/officeart/2005/8/layout/vProcess5"/>
    <dgm:cxn modelId="{0151A20F-7EF4-4C8C-8DD9-0344699F971F}" type="presOf" srcId="{92A2DF6C-E3CA-4100-AAA2-2942C037BF5B}" destId="{DF3FDEDE-65CD-461F-BE23-B1C6710CEA97}" srcOrd="0" destOrd="0" presId="urn:microsoft.com/office/officeart/2005/8/layout/vProcess5"/>
    <dgm:cxn modelId="{E360CC34-22CE-455F-AFAD-C355D9A9761E}" type="presOf" srcId="{B10C9EBC-575E-4A95-9BAD-4D12B03540A2}" destId="{5A951A71-B52D-4616-8B0C-044B57C128DA}" srcOrd="0" destOrd="0" presId="urn:microsoft.com/office/officeart/2005/8/layout/vProcess5"/>
    <dgm:cxn modelId="{7E8D5A36-DAB3-474C-AD1D-383A3C184415}" srcId="{4D82B7D2-3FCD-4322-A523-4190D042CFC5}" destId="{B10C9EBC-575E-4A95-9BAD-4D12B03540A2}" srcOrd="2" destOrd="0" parTransId="{E481639E-8CC4-4927-9237-0EDC77F8F90B}" sibTransId="{C334B7EC-3666-471E-A07C-E05C25447F8F}"/>
    <dgm:cxn modelId="{65AF9C5C-5328-46D9-B766-7AADAD3A9698}" srcId="{4D82B7D2-3FCD-4322-A523-4190D042CFC5}" destId="{BC92F417-DC97-45E8-AFB0-03BE0B76D9D9}" srcOrd="0" destOrd="0" parTransId="{66DEF99C-E442-467A-8623-ACC3C28034A4}" sibTransId="{74B6E01B-DA9E-4953-93CB-9F2F81216ECB}"/>
    <dgm:cxn modelId="{3A3C7A58-3FA0-42F3-86CD-10F2778FA5A9}" type="presOf" srcId="{BC92F417-DC97-45E8-AFB0-03BE0B76D9D9}" destId="{945B84E3-965B-4A11-986B-4F4240145537}" srcOrd="0" destOrd="0" presId="urn:microsoft.com/office/officeart/2005/8/layout/vProcess5"/>
    <dgm:cxn modelId="{3AD86B87-98E0-4BA7-96BC-4EFE15CCC9A5}" type="presOf" srcId="{D05E377C-3EED-4B9C-B95E-95849FC7BD08}" destId="{0BB7C171-5BF3-45B7-B2DA-8218247E818B}"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9F372F8F-90E3-4F8D-BA9B-73C539BA362F}" type="presOf" srcId="{74B6E01B-DA9E-4953-93CB-9F2F81216ECB}" destId="{62AEC4ED-F501-4EBB-A880-A6EA3049B48F}" srcOrd="0" destOrd="0" presId="urn:microsoft.com/office/officeart/2005/8/layout/vProcess5"/>
    <dgm:cxn modelId="{DAB4869F-CBAC-4DC1-BE3D-48D8A255F290}" type="presOf" srcId="{1C9847C8-60AC-419C-97C9-C5F97E03FA3C}" destId="{75715962-C997-41D4-86EE-6EC295F2EFC6}" srcOrd="1" destOrd="0" presId="urn:microsoft.com/office/officeart/2005/8/layout/vProcess5"/>
    <dgm:cxn modelId="{B5866FAF-1454-41BD-A460-714EA005BDF5}" srcId="{4D82B7D2-3FCD-4322-A523-4190D042CFC5}" destId="{D05E377C-3EED-4B9C-B95E-95849FC7BD08}" srcOrd="3" destOrd="0" parTransId="{8412F552-2831-41A5-A018-C257590ADB34}" sibTransId="{B6EB7101-D9AB-4E6F-AA28-23A8FF25A35E}"/>
    <dgm:cxn modelId="{8E6423B2-E3E7-46F3-9350-F140810218A9}" srcId="{4D82B7D2-3FCD-4322-A523-4190D042CFC5}" destId="{1C9847C8-60AC-419C-97C9-C5F97E03FA3C}" srcOrd="1" destOrd="0" parTransId="{65BC128C-1432-4A75-887B-BDFDE340E913}" sibTransId="{92A2DF6C-E3CA-4100-AAA2-2942C037BF5B}"/>
    <dgm:cxn modelId="{62699DBF-153D-4EB1-8F79-47124F57D430}" type="presOf" srcId="{BC92F417-DC97-45E8-AFB0-03BE0B76D9D9}" destId="{9FFDFD03-EB0C-42DE-A923-7F15D9D40B54}" srcOrd="1" destOrd="0" presId="urn:microsoft.com/office/officeart/2005/8/layout/vProcess5"/>
    <dgm:cxn modelId="{B4A29FDC-8EC9-4E49-A05A-9C325B4571C9}" type="presOf" srcId="{1C9847C8-60AC-419C-97C9-C5F97E03FA3C}" destId="{EBFF3A81-1AE6-4F39-80E8-D2FC0A9955B9}" srcOrd="0" destOrd="0" presId="urn:microsoft.com/office/officeart/2005/8/layout/vProcess5"/>
    <dgm:cxn modelId="{F9FE25DF-699B-4B93-934A-586BEB907082}" type="presOf" srcId="{B10C9EBC-575E-4A95-9BAD-4D12B03540A2}" destId="{6E00AD22-8800-4552-9E05-BEB73BC01394}" srcOrd="1" destOrd="0" presId="urn:microsoft.com/office/officeart/2005/8/layout/vProcess5"/>
    <dgm:cxn modelId="{ED70C1F1-05C8-4647-9E84-D27B4AB8D0CB}" type="presOf" srcId="{D05E377C-3EED-4B9C-B95E-95849FC7BD08}" destId="{B25902E9-5730-4AC5-9503-1A315F67B217}" srcOrd="1"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925F3211-715F-40D2-9950-BCAABBAEFDBE}" type="presParOf" srcId="{E1BE8127-6935-4281-99CD-FC158232A0D2}" destId="{945B84E3-965B-4A11-986B-4F4240145537}" srcOrd="1" destOrd="0" presId="urn:microsoft.com/office/officeart/2005/8/layout/vProcess5"/>
    <dgm:cxn modelId="{2E827C1C-A351-4F42-9A6C-B9483841BD14}" type="presParOf" srcId="{E1BE8127-6935-4281-99CD-FC158232A0D2}" destId="{EBFF3A81-1AE6-4F39-80E8-D2FC0A9955B9}" srcOrd="2" destOrd="0" presId="urn:microsoft.com/office/officeart/2005/8/layout/vProcess5"/>
    <dgm:cxn modelId="{CB410646-D853-4D1A-A6BF-3678C11CE930}" type="presParOf" srcId="{E1BE8127-6935-4281-99CD-FC158232A0D2}" destId="{5A951A71-B52D-4616-8B0C-044B57C128DA}" srcOrd="3" destOrd="0" presId="urn:microsoft.com/office/officeart/2005/8/layout/vProcess5"/>
    <dgm:cxn modelId="{A5DDE6C6-9AB0-42AE-B9DB-0C73118626E6}" type="presParOf" srcId="{E1BE8127-6935-4281-99CD-FC158232A0D2}" destId="{0BB7C171-5BF3-45B7-B2DA-8218247E818B}" srcOrd="4" destOrd="0" presId="urn:microsoft.com/office/officeart/2005/8/layout/vProcess5"/>
    <dgm:cxn modelId="{73170E46-CB0F-4BC0-8638-4DDCBA79F8CA}" type="presParOf" srcId="{E1BE8127-6935-4281-99CD-FC158232A0D2}" destId="{62AEC4ED-F501-4EBB-A880-A6EA3049B48F}" srcOrd="5" destOrd="0" presId="urn:microsoft.com/office/officeart/2005/8/layout/vProcess5"/>
    <dgm:cxn modelId="{4470CA79-43AF-4D97-95B8-0EDF6F53B258}" type="presParOf" srcId="{E1BE8127-6935-4281-99CD-FC158232A0D2}" destId="{DF3FDEDE-65CD-461F-BE23-B1C6710CEA97}" srcOrd="6" destOrd="0" presId="urn:microsoft.com/office/officeart/2005/8/layout/vProcess5"/>
    <dgm:cxn modelId="{CA3F5343-7B8F-402B-99D9-70C4139F932A}" type="presParOf" srcId="{E1BE8127-6935-4281-99CD-FC158232A0D2}" destId="{EA856721-239B-4ABF-93C9-C391396EF733}" srcOrd="7" destOrd="0" presId="urn:microsoft.com/office/officeart/2005/8/layout/vProcess5"/>
    <dgm:cxn modelId="{58CC71AA-A6F4-40DA-9774-0267D37A967E}" type="presParOf" srcId="{E1BE8127-6935-4281-99CD-FC158232A0D2}" destId="{9FFDFD03-EB0C-42DE-A923-7F15D9D40B54}" srcOrd="8" destOrd="0" presId="urn:microsoft.com/office/officeart/2005/8/layout/vProcess5"/>
    <dgm:cxn modelId="{82BA8A7C-42FA-4BBC-8457-9749074E8D1C}" type="presParOf" srcId="{E1BE8127-6935-4281-99CD-FC158232A0D2}" destId="{75715962-C997-41D4-86EE-6EC295F2EFC6}" srcOrd="9" destOrd="0" presId="urn:microsoft.com/office/officeart/2005/8/layout/vProcess5"/>
    <dgm:cxn modelId="{CE50A1A4-F1ED-4148-931D-81995564C4EE}" type="presParOf" srcId="{E1BE8127-6935-4281-99CD-FC158232A0D2}" destId="{6E00AD22-8800-4552-9E05-BEB73BC01394}" srcOrd="10" destOrd="0" presId="urn:microsoft.com/office/officeart/2005/8/layout/vProcess5"/>
    <dgm:cxn modelId="{19A46EC7-4801-4B41-A7B0-D1F0216DAF63}" type="presParOf" srcId="{E1BE8127-6935-4281-99CD-FC158232A0D2}" destId="{B25902E9-5730-4AC5-9503-1A315F67B21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884EC4F9-1B40-4F26-A943-6C0EBF7360D1}">
      <dgm:prSet/>
      <dgm:spPr/>
      <dgm:t>
        <a:bodyPr/>
        <a:lstStyle/>
        <a:p>
          <a:pPr>
            <a:buFont typeface="Arial" panose="020B0604020202020204" pitchFamily="34" charset="0"/>
            <a:buChar char="•"/>
          </a:pPr>
          <a:r>
            <a:rPr lang="en-GB" b="1" dirty="0">
              <a:solidFill>
                <a:schemeClr val="tx1"/>
              </a:solidFill>
            </a:rPr>
            <a:t>Education staff felt that they were often expected to be Lead Professional if they completed the assessment. </a:t>
          </a:r>
        </a:p>
      </dgm:t>
    </dgm:pt>
    <dgm:pt modelId="{CD4B22AC-753E-435C-9C49-99D7A449C8C9}" type="parTrans" cxnId="{130D10D0-AADE-4F0E-A273-322B155D1CF5}">
      <dgm:prSet/>
      <dgm:spPr/>
      <dgm:t>
        <a:bodyPr/>
        <a:lstStyle/>
        <a:p>
          <a:endParaRPr lang="en-GB"/>
        </a:p>
      </dgm:t>
    </dgm:pt>
    <dgm:pt modelId="{3879862D-20AA-4269-BC32-F59687E41F25}" type="sibTrans" cxnId="{130D10D0-AADE-4F0E-A273-322B155D1CF5}">
      <dgm:prSet/>
      <dgm:spPr/>
      <dgm:t>
        <a:bodyPr/>
        <a:lstStyle/>
        <a:p>
          <a:endParaRPr lang="en-GB"/>
        </a:p>
      </dgm:t>
    </dgm:pt>
    <dgm:pt modelId="{187D1053-6093-4B11-86E9-0C2D4E9984E7}">
      <dgm:prSet/>
      <dgm:spPr/>
      <dgm:t>
        <a:bodyPr/>
        <a:lstStyle/>
        <a:p>
          <a:pPr>
            <a:buFont typeface="Arial" panose="020B0604020202020204" pitchFamily="34" charset="0"/>
            <a:buChar char="•"/>
          </a:pPr>
          <a:r>
            <a:rPr lang="en-GB" b="1" dirty="0">
              <a:solidFill>
                <a:schemeClr val="tx1"/>
              </a:solidFill>
            </a:rPr>
            <a:t>This was reflected in a reduction of the number of Early Help Assessments being completed. </a:t>
          </a:r>
        </a:p>
      </dgm:t>
    </dgm:pt>
    <dgm:pt modelId="{DD6010D2-B201-4F84-9FB6-B1408C64DC1F}" type="parTrans" cxnId="{2B9622ED-8509-465A-B47E-2190DCF9096D}">
      <dgm:prSet/>
      <dgm:spPr/>
      <dgm:t>
        <a:bodyPr/>
        <a:lstStyle/>
        <a:p>
          <a:endParaRPr lang="en-GB"/>
        </a:p>
      </dgm:t>
    </dgm:pt>
    <dgm:pt modelId="{5E14BB76-F88A-4642-8D68-FDD4336299EA}" type="sibTrans" cxnId="{2B9622ED-8509-465A-B47E-2190DCF9096D}">
      <dgm:prSet/>
      <dgm:spPr/>
      <dgm:t>
        <a:bodyPr/>
        <a:lstStyle/>
        <a:p>
          <a:endParaRPr lang="en-GB"/>
        </a:p>
      </dgm:t>
    </dgm:pt>
    <dgm:pt modelId="{B836CADE-B920-4DD8-A0FC-ED84D22137C6}">
      <dgm:prSet/>
      <dgm:spPr/>
      <dgm:t>
        <a:bodyPr/>
        <a:lstStyle/>
        <a:p>
          <a:pPr>
            <a:buFont typeface="Arial" panose="020B0604020202020204" pitchFamily="34" charset="0"/>
            <a:buChar char="•"/>
          </a:pPr>
          <a:r>
            <a:rPr lang="en-GB" b="1" dirty="0">
              <a:solidFill>
                <a:schemeClr val="tx1"/>
              </a:solidFill>
            </a:rPr>
            <a:t>Strategic changes implemented to ensure that the family were at the centre of identifying the Lead Professional. </a:t>
          </a:r>
        </a:p>
      </dgm:t>
    </dgm:pt>
    <dgm:pt modelId="{0D4BCD2A-4FDC-4FFF-AE6A-A4E1E92D84B4}" type="parTrans" cxnId="{E1BD1149-E836-4C61-B0B5-7EF72AFC390F}">
      <dgm:prSet/>
      <dgm:spPr/>
      <dgm:t>
        <a:bodyPr/>
        <a:lstStyle/>
        <a:p>
          <a:endParaRPr lang="en-GB"/>
        </a:p>
      </dgm:t>
    </dgm:pt>
    <dgm:pt modelId="{AB46DF70-FFE3-4185-BCBA-B9670996E9E2}" type="sibTrans" cxnId="{E1BD1149-E836-4C61-B0B5-7EF72AFC390F}">
      <dgm:prSet/>
      <dgm:spPr/>
      <dgm:t>
        <a:bodyPr/>
        <a:lstStyle/>
        <a:p>
          <a:endParaRPr lang="en-GB"/>
        </a:p>
      </dgm:t>
    </dgm:pt>
    <dgm:pt modelId="{7DF0AC10-E99E-43F7-A5E5-2881A3368408}">
      <dgm:prSet/>
      <dgm:spPr/>
      <dgm:t>
        <a:bodyPr/>
        <a:lstStyle/>
        <a:p>
          <a:pPr>
            <a:buFont typeface="Arial" panose="020B0604020202020204" pitchFamily="34" charset="0"/>
            <a:buChar char="•"/>
          </a:pPr>
          <a:r>
            <a:rPr lang="en-GB" b="1" dirty="0">
              <a:solidFill>
                <a:schemeClr val="tx1"/>
              </a:solidFill>
            </a:rPr>
            <a:t>Electronic referrals and management system accessible to Education staff. </a:t>
          </a:r>
        </a:p>
      </dgm:t>
    </dgm:pt>
    <dgm:pt modelId="{387A1089-41C3-4DE1-8C47-05ABEC732476}" type="parTrans" cxnId="{DE098F6D-D422-43C7-B1AB-368A1E70668A}">
      <dgm:prSet/>
      <dgm:spPr/>
      <dgm:t>
        <a:bodyPr/>
        <a:lstStyle/>
        <a:p>
          <a:endParaRPr lang="en-GB"/>
        </a:p>
      </dgm:t>
    </dgm:pt>
    <dgm:pt modelId="{317E7D7A-6877-41B2-B611-9A86F9889B0B}" type="sibTrans" cxnId="{DE098F6D-D422-43C7-B1AB-368A1E70668A}">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788BF0EF-D54C-4493-AA79-2EF45EDD5F48}" type="pres">
      <dgm:prSet presAssocID="{4D82B7D2-3FCD-4322-A523-4190D042CFC5}" presName="FourNodes_1" presStyleLbl="node1" presStyleIdx="0" presStyleCnt="4">
        <dgm:presLayoutVars>
          <dgm:bulletEnabled val="1"/>
        </dgm:presLayoutVars>
      </dgm:prSet>
      <dgm:spPr/>
    </dgm:pt>
    <dgm:pt modelId="{6B55AE79-0888-41AD-BFA0-73796310F337}" type="pres">
      <dgm:prSet presAssocID="{4D82B7D2-3FCD-4322-A523-4190D042CFC5}" presName="FourNodes_2" presStyleLbl="node1" presStyleIdx="1" presStyleCnt="4">
        <dgm:presLayoutVars>
          <dgm:bulletEnabled val="1"/>
        </dgm:presLayoutVars>
      </dgm:prSet>
      <dgm:spPr/>
    </dgm:pt>
    <dgm:pt modelId="{D30BD222-B7DB-47DB-83AC-5A8D39CF7050}" type="pres">
      <dgm:prSet presAssocID="{4D82B7D2-3FCD-4322-A523-4190D042CFC5}" presName="FourNodes_3" presStyleLbl="node1" presStyleIdx="2" presStyleCnt="4">
        <dgm:presLayoutVars>
          <dgm:bulletEnabled val="1"/>
        </dgm:presLayoutVars>
      </dgm:prSet>
      <dgm:spPr/>
    </dgm:pt>
    <dgm:pt modelId="{89770E76-7B28-4EF1-921A-8316B302AD0A}" type="pres">
      <dgm:prSet presAssocID="{4D82B7D2-3FCD-4322-A523-4190D042CFC5}" presName="FourNodes_4" presStyleLbl="node1" presStyleIdx="3" presStyleCnt="4">
        <dgm:presLayoutVars>
          <dgm:bulletEnabled val="1"/>
        </dgm:presLayoutVars>
      </dgm:prSet>
      <dgm:spPr/>
    </dgm:pt>
    <dgm:pt modelId="{3FAA4E23-7FC8-4540-9D0F-33D20AE5F06B}" type="pres">
      <dgm:prSet presAssocID="{4D82B7D2-3FCD-4322-A523-4190D042CFC5}" presName="FourConn_1-2" presStyleLbl="fgAccFollowNode1" presStyleIdx="0" presStyleCnt="3">
        <dgm:presLayoutVars>
          <dgm:bulletEnabled val="1"/>
        </dgm:presLayoutVars>
      </dgm:prSet>
      <dgm:spPr/>
    </dgm:pt>
    <dgm:pt modelId="{73A8C2BA-4934-463D-B456-BC204DB81046}" type="pres">
      <dgm:prSet presAssocID="{4D82B7D2-3FCD-4322-A523-4190D042CFC5}" presName="FourConn_2-3" presStyleLbl="fgAccFollowNode1" presStyleIdx="1" presStyleCnt="3">
        <dgm:presLayoutVars>
          <dgm:bulletEnabled val="1"/>
        </dgm:presLayoutVars>
      </dgm:prSet>
      <dgm:spPr/>
    </dgm:pt>
    <dgm:pt modelId="{2607DB7B-2B39-434F-8174-2427DE7F5698}" type="pres">
      <dgm:prSet presAssocID="{4D82B7D2-3FCD-4322-A523-4190D042CFC5}" presName="FourConn_3-4" presStyleLbl="fgAccFollowNode1" presStyleIdx="2" presStyleCnt="3">
        <dgm:presLayoutVars>
          <dgm:bulletEnabled val="1"/>
        </dgm:presLayoutVars>
      </dgm:prSet>
      <dgm:spPr/>
    </dgm:pt>
    <dgm:pt modelId="{6C5C6BB7-CDEE-4452-A2FE-AC8DFC2DD68B}" type="pres">
      <dgm:prSet presAssocID="{4D82B7D2-3FCD-4322-A523-4190D042CFC5}" presName="FourNodes_1_text" presStyleLbl="node1" presStyleIdx="3" presStyleCnt="4">
        <dgm:presLayoutVars>
          <dgm:bulletEnabled val="1"/>
        </dgm:presLayoutVars>
      </dgm:prSet>
      <dgm:spPr/>
    </dgm:pt>
    <dgm:pt modelId="{DEA2B653-F128-4B87-9679-3B3436451C03}" type="pres">
      <dgm:prSet presAssocID="{4D82B7D2-3FCD-4322-A523-4190D042CFC5}" presName="FourNodes_2_text" presStyleLbl="node1" presStyleIdx="3" presStyleCnt="4">
        <dgm:presLayoutVars>
          <dgm:bulletEnabled val="1"/>
        </dgm:presLayoutVars>
      </dgm:prSet>
      <dgm:spPr/>
    </dgm:pt>
    <dgm:pt modelId="{9EB9D5F8-B220-4987-B9A8-2E9B38466F18}" type="pres">
      <dgm:prSet presAssocID="{4D82B7D2-3FCD-4322-A523-4190D042CFC5}" presName="FourNodes_3_text" presStyleLbl="node1" presStyleIdx="3" presStyleCnt="4">
        <dgm:presLayoutVars>
          <dgm:bulletEnabled val="1"/>
        </dgm:presLayoutVars>
      </dgm:prSet>
      <dgm:spPr/>
    </dgm:pt>
    <dgm:pt modelId="{01E331C7-177D-475E-82D5-D487C3029405}" type="pres">
      <dgm:prSet presAssocID="{4D82B7D2-3FCD-4322-A523-4190D042CFC5}" presName="FourNodes_4_text" presStyleLbl="node1" presStyleIdx="3" presStyleCnt="4">
        <dgm:presLayoutVars>
          <dgm:bulletEnabled val="1"/>
        </dgm:presLayoutVars>
      </dgm:prSet>
      <dgm:spPr/>
    </dgm:pt>
  </dgm:ptLst>
  <dgm:cxnLst>
    <dgm:cxn modelId="{E52D8C24-577E-49AE-9E9E-80CACDFD8AF8}" type="presOf" srcId="{5E14BB76-F88A-4642-8D68-FDD4336299EA}" destId="{73A8C2BA-4934-463D-B456-BC204DB81046}" srcOrd="0" destOrd="0" presId="urn:microsoft.com/office/officeart/2005/8/layout/vProcess5"/>
    <dgm:cxn modelId="{0041092C-2C67-4FD0-80D6-36197472F768}" type="presOf" srcId="{187D1053-6093-4B11-86E9-0C2D4E9984E7}" destId="{DEA2B653-F128-4B87-9679-3B3436451C03}" srcOrd="1" destOrd="0" presId="urn:microsoft.com/office/officeart/2005/8/layout/vProcess5"/>
    <dgm:cxn modelId="{E1BD1149-E836-4C61-B0B5-7EF72AFC390F}" srcId="{4D82B7D2-3FCD-4322-A523-4190D042CFC5}" destId="{B836CADE-B920-4DD8-A0FC-ED84D22137C6}" srcOrd="2" destOrd="0" parTransId="{0D4BCD2A-4FDC-4FFF-AE6A-A4E1E92D84B4}" sibTransId="{AB46DF70-FFE3-4185-BCBA-B9670996E9E2}"/>
    <dgm:cxn modelId="{DE098F6D-D422-43C7-B1AB-368A1E70668A}" srcId="{4D82B7D2-3FCD-4322-A523-4190D042CFC5}" destId="{7DF0AC10-E99E-43F7-A5E5-2881A3368408}" srcOrd="3" destOrd="0" parTransId="{387A1089-41C3-4DE1-8C47-05ABEC732476}" sibTransId="{317E7D7A-6877-41B2-B611-9A86F9889B0B}"/>
    <dgm:cxn modelId="{2E578D71-F832-43B2-8EC9-3FCA8F4029A4}" type="presOf" srcId="{187D1053-6093-4B11-86E9-0C2D4E9984E7}" destId="{6B55AE79-0888-41AD-BFA0-73796310F337}" srcOrd="0" destOrd="0" presId="urn:microsoft.com/office/officeart/2005/8/layout/vProcess5"/>
    <dgm:cxn modelId="{65A8BA7D-11D8-438C-B799-6F1BAF4D1DC6}" type="presOf" srcId="{AB46DF70-FFE3-4185-BCBA-B9670996E9E2}" destId="{2607DB7B-2B39-434F-8174-2427DE7F5698}" srcOrd="0" destOrd="0" presId="urn:microsoft.com/office/officeart/2005/8/layout/vProcess5"/>
    <dgm:cxn modelId="{C2666D7E-85CD-4788-B23F-BDB9C1E977EB}" type="presOf" srcId="{7DF0AC10-E99E-43F7-A5E5-2881A3368408}" destId="{01E331C7-177D-475E-82D5-D487C3029405}" srcOrd="1" destOrd="0" presId="urn:microsoft.com/office/officeart/2005/8/layout/vProcess5"/>
    <dgm:cxn modelId="{539DF87E-8A39-4822-A188-8230068318CC}" type="presOf" srcId="{B836CADE-B920-4DD8-A0FC-ED84D22137C6}" destId="{D30BD222-B7DB-47DB-83AC-5A8D39CF7050}"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4BC4DEB4-BA63-48F0-9960-5E58E599E60C}" type="presOf" srcId="{7DF0AC10-E99E-43F7-A5E5-2881A3368408}" destId="{89770E76-7B28-4EF1-921A-8316B302AD0A}" srcOrd="0" destOrd="0" presId="urn:microsoft.com/office/officeart/2005/8/layout/vProcess5"/>
    <dgm:cxn modelId="{130D10D0-AADE-4F0E-A273-322B155D1CF5}" srcId="{4D82B7D2-3FCD-4322-A523-4190D042CFC5}" destId="{884EC4F9-1B40-4F26-A943-6C0EBF7360D1}" srcOrd="0" destOrd="0" parTransId="{CD4B22AC-753E-435C-9C49-99D7A449C8C9}" sibTransId="{3879862D-20AA-4269-BC32-F59687E41F25}"/>
    <dgm:cxn modelId="{AEB6BDD4-B112-4555-981B-3849C71D47F8}" type="presOf" srcId="{B836CADE-B920-4DD8-A0FC-ED84D22137C6}" destId="{9EB9D5F8-B220-4987-B9A8-2E9B38466F18}" srcOrd="1" destOrd="0" presId="urn:microsoft.com/office/officeart/2005/8/layout/vProcess5"/>
    <dgm:cxn modelId="{D8F0A6DD-7126-484F-BFCB-53A7FADA8959}" type="presOf" srcId="{884EC4F9-1B40-4F26-A943-6C0EBF7360D1}" destId="{788BF0EF-D54C-4493-AA79-2EF45EDD5F48}" srcOrd="0" destOrd="0" presId="urn:microsoft.com/office/officeart/2005/8/layout/vProcess5"/>
    <dgm:cxn modelId="{2B9622ED-8509-465A-B47E-2190DCF9096D}" srcId="{4D82B7D2-3FCD-4322-A523-4190D042CFC5}" destId="{187D1053-6093-4B11-86E9-0C2D4E9984E7}" srcOrd="1" destOrd="0" parTransId="{DD6010D2-B201-4F84-9FB6-B1408C64DC1F}" sibTransId="{5E14BB76-F88A-4642-8D68-FDD4336299EA}"/>
    <dgm:cxn modelId="{D43767F0-6F64-4202-84B0-B201408F276D}" type="presOf" srcId="{884EC4F9-1B40-4F26-A943-6C0EBF7360D1}" destId="{6C5C6BB7-CDEE-4452-A2FE-AC8DFC2DD68B}" srcOrd="1" destOrd="0" presId="urn:microsoft.com/office/officeart/2005/8/layout/vProcess5"/>
    <dgm:cxn modelId="{E7E558FE-FC1E-4186-AFEC-0DCB159F783B}" type="presOf" srcId="{3879862D-20AA-4269-BC32-F59687E41F25}" destId="{3FAA4E23-7FC8-4540-9D0F-33D20AE5F06B}" srcOrd="0"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5FF82246-1793-4ACE-A67C-D971946F1E29}" type="presParOf" srcId="{E1BE8127-6935-4281-99CD-FC158232A0D2}" destId="{788BF0EF-D54C-4493-AA79-2EF45EDD5F48}" srcOrd="1" destOrd="0" presId="urn:microsoft.com/office/officeart/2005/8/layout/vProcess5"/>
    <dgm:cxn modelId="{F58D18B3-4244-450D-A7EF-966DADEBFF99}" type="presParOf" srcId="{E1BE8127-6935-4281-99CD-FC158232A0D2}" destId="{6B55AE79-0888-41AD-BFA0-73796310F337}" srcOrd="2" destOrd="0" presId="urn:microsoft.com/office/officeart/2005/8/layout/vProcess5"/>
    <dgm:cxn modelId="{9964DAD8-559F-4C20-9A74-BFE492904A78}" type="presParOf" srcId="{E1BE8127-6935-4281-99CD-FC158232A0D2}" destId="{D30BD222-B7DB-47DB-83AC-5A8D39CF7050}" srcOrd="3" destOrd="0" presId="urn:microsoft.com/office/officeart/2005/8/layout/vProcess5"/>
    <dgm:cxn modelId="{E6EF2633-C7C4-4C7E-A63B-6DDF9E147B5B}" type="presParOf" srcId="{E1BE8127-6935-4281-99CD-FC158232A0D2}" destId="{89770E76-7B28-4EF1-921A-8316B302AD0A}" srcOrd="4" destOrd="0" presId="urn:microsoft.com/office/officeart/2005/8/layout/vProcess5"/>
    <dgm:cxn modelId="{625195BE-C81C-4F08-A53A-045708CA7742}" type="presParOf" srcId="{E1BE8127-6935-4281-99CD-FC158232A0D2}" destId="{3FAA4E23-7FC8-4540-9D0F-33D20AE5F06B}" srcOrd="5" destOrd="0" presId="urn:microsoft.com/office/officeart/2005/8/layout/vProcess5"/>
    <dgm:cxn modelId="{89699B2F-9336-4D57-9F6E-4DC6D8E99F33}" type="presParOf" srcId="{E1BE8127-6935-4281-99CD-FC158232A0D2}" destId="{73A8C2BA-4934-463D-B456-BC204DB81046}" srcOrd="6" destOrd="0" presId="urn:microsoft.com/office/officeart/2005/8/layout/vProcess5"/>
    <dgm:cxn modelId="{E25457C6-7D6B-425F-9C1E-A6DD6F8CD4FB}" type="presParOf" srcId="{E1BE8127-6935-4281-99CD-FC158232A0D2}" destId="{2607DB7B-2B39-434F-8174-2427DE7F5698}" srcOrd="7" destOrd="0" presId="urn:microsoft.com/office/officeart/2005/8/layout/vProcess5"/>
    <dgm:cxn modelId="{6A9F227B-2918-4C2B-AABC-93CFDD2B0EE2}" type="presParOf" srcId="{E1BE8127-6935-4281-99CD-FC158232A0D2}" destId="{6C5C6BB7-CDEE-4452-A2FE-AC8DFC2DD68B}" srcOrd="8" destOrd="0" presId="urn:microsoft.com/office/officeart/2005/8/layout/vProcess5"/>
    <dgm:cxn modelId="{D63E6DE9-3D6C-4814-87C2-740A05939D7D}" type="presParOf" srcId="{E1BE8127-6935-4281-99CD-FC158232A0D2}" destId="{DEA2B653-F128-4B87-9679-3B3436451C03}" srcOrd="9" destOrd="0" presId="urn:microsoft.com/office/officeart/2005/8/layout/vProcess5"/>
    <dgm:cxn modelId="{3AD3A60F-4EFE-4002-82DF-33244EFFFB9A}" type="presParOf" srcId="{E1BE8127-6935-4281-99CD-FC158232A0D2}" destId="{9EB9D5F8-B220-4987-B9A8-2E9B38466F18}" srcOrd="10" destOrd="0" presId="urn:microsoft.com/office/officeart/2005/8/layout/vProcess5"/>
    <dgm:cxn modelId="{170C5721-7EBB-4691-AD16-72B02656BC8E}" type="presParOf" srcId="{E1BE8127-6935-4281-99CD-FC158232A0D2}" destId="{01E331C7-177D-475E-82D5-D487C302940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058C14FB-7F50-49B0-A0E3-FA0843EBFC0C}">
      <dgm:prSet custT="1"/>
      <dgm:spPr/>
      <dgm:t>
        <a:bodyPr/>
        <a:lstStyle/>
        <a:p>
          <a:pPr>
            <a:buFont typeface="Arial" panose="020B0604020202020204" pitchFamily="34" charset="0"/>
            <a:buChar char="•"/>
          </a:pPr>
          <a:r>
            <a:rPr lang="en-GB" sz="2000" b="1" dirty="0">
              <a:solidFill>
                <a:schemeClr val="tx1"/>
              </a:solidFill>
            </a:rPr>
            <a:t>Everyone in Education understands their responsibilities in keeping children safe. Identifying the need is just the start. </a:t>
          </a:r>
        </a:p>
      </dgm:t>
    </dgm:pt>
    <dgm:pt modelId="{20403FB9-0BF9-4C22-8A17-A418EA17ADA9}" type="parTrans" cxnId="{E5569E33-2E6C-4672-8469-37D3A26C4ACC}">
      <dgm:prSet/>
      <dgm:spPr/>
      <dgm:t>
        <a:bodyPr/>
        <a:lstStyle/>
        <a:p>
          <a:endParaRPr lang="en-GB"/>
        </a:p>
      </dgm:t>
    </dgm:pt>
    <dgm:pt modelId="{A70AD3EE-18BF-42C6-A5C2-0A834D4A726A}" type="sibTrans" cxnId="{E5569E33-2E6C-4672-8469-37D3A26C4ACC}">
      <dgm:prSet/>
      <dgm:spPr/>
      <dgm:t>
        <a:bodyPr/>
        <a:lstStyle/>
        <a:p>
          <a:endParaRPr lang="en-GB"/>
        </a:p>
      </dgm:t>
    </dgm:pt>
    <dgm:pt modelId="{47ADA455-482B-4384-B4DD-BBF896E7CE90}">
      <dgm:prSet custT="1"/>
      <dgm:spPr/>
      <dgm:t>
        <a:bodyPr/>
        <a:lstStyle/>
        <a:p>
          <a:pPr>
            <a:buFont typeface="Arial" panose="020B0604020202020204" pitchFamily="34" charset="0"/>
            <a:buChar char="•"/>
          </a:pPr>
          <a:r>
            <a:rPr lang="en-GB" sz="2000" b="1" dirty="0">
              <a:solidFill>
                <a:schemeClr val="tx1"/>
              </a:solidFill>
            </a:rPr>
            <a:t>The new Threshold document 2021 clearly identifies referral pathways. </a:t>
          </a:r>
        </a:p>
      </dgm:t>
    </dgm:pt>
    <dgm:pt modelId="{09BE3C6B-C301-4913-A1F6-6B14EDC3F7C7}" type="parTrans" cxnId="{667458BE-739B-480A-848F-AE2A9F4A0435}">
      <dgm:prSet/>
      <dgm:spPr/>
      <dgm:t>
        <a:bodyPr/>
        <a:lstStyle/>
        <a:p>
          <a:endParaRPr lang="en-GB"/>
        </a:p>
      </dgm:t>
    </dgm:pt>
    <dgm:pt modelId="{0378B0ED-2FB9-40BF-B949-D0D5A42781A3}" type="sibTrans" cxnId="{667458BE-739B-480A-848F-AE2A9F4A0435}">
      <dgm:prSet/>
      <dgm:spPr/>
      <dgm:t>
        <a:bodyPr/>
        <a:lstStyle/>
        <a:p>
          <a:endParaRPr lang="en-GB"/>
        </a:p>
      </dgm:t>
    </dgm:pt>
    <dgm:pt modelId="{A30199A9-8C85-4727-8B35-A59CCC0049B7}">
      <dgm:prSet custT="1"/>
      <dgm:spPr/>
      <dgm:t>
        <a:bodyPr/>
        <a:lstStyle/>
        <a:p>
          <a:pPr>
            <a:buFont typeface="Arial" panose="020B0604020202020204" pitchFamily="34" charset="0"/>
            <a:buChar char="•"/>
          </a:pPr>
          <a:r>
            <a:rPr lang="en-GB" sz="2000" b="1" dirty="0">
              <a:solidFill>
                <a:schemeClr val="tx1"/>
              </a:solidFill>
            </a:rPr>
            <a:t>Level 2 offers single need support for SEN, socialisation, NEAT, language and Communication and not reaching full educational potential</a:t>
          </a:r>
          <a:r>
            <a:rPr lang="en-GB" sz="1700" b="1" dirty="0">
              <a:solidFill>
                <a:schemeClr val="accent2">
                  <a:lumMod val="50000"/>
                </a:schemeClr>
              </a:solidFill>
            </a:rPr>
            <a:t>.</a:t>
          </a:r>
          <a:endParaRPr lang="en-GB" sz="1700" b="1" dirty="0">
            <a:solidFill>
              <a:schemeClr val="tx1"/>
            </a:solidFill>
          </a:endParaRPr>
        </a:p>
      </dgm:t>
    </dgm:pt>
    <dgm:pt modelId="{6E1390D8-2B1B-4266-9A41-9C6BC406452D}" type="parTrans" cxnId="{700A4AC8-2109-4C03-9C39-D34791860121}">
      <dgm:prSet/>
      <dgm:spPr/>
      <dgm:t>
        <a:bodyPr/>
        <a:lstStyle/>
        <a:p>
          <a:endParaRPr lang="en-GB"/>
        </a:p>
      </dgm:t>
    </dgm:pt>
    <dgm:pt modelId="{9A394D85-22A2-4FEA-AAF8-48D3D5EA85EE}" type="sibTrans" cxnId="{700A4AC8-2109-4C03-9C39-D34791860121}">
      <dgm:prSet/>
      <dgm:spPr/>
      <dgm:t>
        <a:bodyPr/>
        <a:lstStyle/>
        <a:p>
          <a:endParaRPr lang="en-GB"/>
        </a:p>
      </dgm:t>
    </dgm:pt>
    <dgm:pt modelId="{A9C422E9-D2D3-401E-9564-9C55819E89EB}">
      <dgm:prSet custT="1"/>
      <dgm:spPr/>
      <dgm:t>
        <a:bodyPr/>
        <a:lstStyle/>
        <a:p>
          <a:pPr>
            <a:buFont typeface="Arial" panose="020B0604020202020204" pitchFamily="34" charset="0"/>
            <a:buChar char="•"/>
          </a:pPr>
          <a:r>
            <a:rPr lang="en-GB" sz="2000" b="1" dirty="0">
              <a:solidFill>
                <a:schemeClr val="tx1"/>
              </a:solidFill>
            </a:rPr>
            <a:t>Level 3 offers support with complex or multiple needs, including Exclusions, Truancy, Preventing Permanent Exclusions, Missing in Education and EHCP’s. </a:t>
          </a:r>
        </a:p>
      </dgm:t>
    </dgm:pt>
    <dgm:pt modelId="{52B35A2B-6959-49F7-8757-20E054A27D1B}" type="parTrans" cxnId="{CF7ABBED-1B6E-4FA4-988B-4682EA6FDB12}">
      <dgm:prSet/>
      <dgm:spPr/>
      <dgm:t>
        <a:bodyPr/>
        <a:lstStyle/>
        <a:p>
          <a:endParaRPr lang="en-GB"/>
        </a:p>
      </dgm:t>
    </dgm:pt>
    <dgm:pt modelId="{6A11AACD-0384-4ABD-B623-E94FFBFC0E53}" type="sibTrans" cxnId="{CF7ABBED-1B6E-4FA4-988B-4682EA6FDB12}">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3751A1EE-333F-4369-AE9C-8BC2F6468B87}" type="pres">
      <dgm:prSet presAssocID="{4D82B7D2-3FCD-4322-A523-4190D042CFC5}" presName="FourNodes_1" presStyleLbl="node1" presStyleIdx="0" presStyleCnt="4">
        <dgm:presLayoutVars>
          <dgm:bulletEnabled val="1"/>
        </dgm:presLayoutVars>
      </dgm:prSet>
      <dgm:spPr/>
    </dgm:pt>
    <dgm:pt modelId="{08646146-7D75-4998-8CDA-434B87DD02D1}" type="pres">
      <dgm:prSet presAssocID="{4D82B7D2-3FCD-4322-A523-4190D042CFC5}" presName="FourNodes_2" presStyleLbl="node1" presStyleIdx="1" presStyleCnt="4">
        <dgm:presLayoutVars>
          <dgm:bulletEnabled val="1"/>
        </dgm:presLayoutVars>
      </dgm:prSet>
      <dgm:spPr/>
    </dgm:pt>
    <dgm:pt modelId="{9F6AD766-0822-451A-89CF-1B7B95712D2A}" type="pres">
      <dgm:prSet presAssocID="{4D82B7D2-3FCD-4322-A523-4190D042CFC5}" presName="FourNodes_3" presStyleLbl="node1" presStyleIdx="2" presStyleCnt="4">
        <dgm:presLayoutVars>
          <dgm:bulletEnabled val="1"/>
        </dgm:presLayoutVars>
      </dgm:prSet>
      <dgm:spPr/>
    </dgm:pt>
    <dgm:pt modelId="{EFCF164B-E9B1-4587-AA1D-7CEA149F340C}" type="pres">
      <dgm:prSet presAssocID="{4D82B7D2-3FCD-4322-A523-4190D042CFC5}" presName="FourNodes_4" presStyleLbl="node1" presStyleIdx="3" presStyleCnt="4">
        <dgm:presLayoutVars>
          <dgm:bulletEnabled val="1"/>
        </dgm:presLayoutVars>
      </dgm:prSet>
      <dgm:spPr/>
    </dgm:pt>
    <dgm:pt modelId="{23427E62-6481-4102-B123-0EF930F823C1}" type="pres">
      <dgm:prSet presAssocID="{4D82B7D2-3FCD-4322-A523-4190D042CFC5}" presName="FourConn_1-2" presStyleLbl="fgAccFollowNode1" presStyleIdx="0" presStyleCnt="3">
        <dgm:presLayoutVars>
          <dgm:bulletEnabled val="1"/>
        </dgm:presLayoutVars>
      </dgm:prSet>
      <dgm:spPr/>
    </dgm:pt>
    <dgm:pt modelId="{0C991A6A-CC7B-4C53-8124-60863E90C83D}" type="pres">
      <dgm:prSet presAssocID="{4D82B7D2-3FCD-4322-A523-4190D042CFC5}" presName="FourConn_2-3" presStyleLbl="fgAccFollowNode1" presStyleIdx="1" presStyleCnt="3">
        <dgm:presLayoutVars>
          <dgm:bulletEnabled val="1"/>
        </dgm:presLayoutVars>
      </dgm:prSet>
      <dgm:spPr/>
    </dgm:pt>
    <dgm:pt modelId="{D5A66F14-DB64-41B5-ADC9-411194FF7E9E}" type="pres">
      <dgm:prSet presAssocID="{4D82B7D2-3FCD-4322-A523-4190D042CFC5}" presName="FourConn_3-4" presStyleLbl="fgAccFollowNode1" presStyleIdx="2" presStyleCnt="3">
        <dgm:presLayoutVars>
          <dgm:bulletEnabled val="1"/>
        </dgm:presLayoutVars>
      </dgm:prSet>
      <dgm:spPr/>
    </dgm:pt>
    <dgm:pt modelId="{36C19340-C32D-4B55-A716-BB5DC5BB5450}" type="pres">
      <dgm:prSet presAssocID="{4D82B7D2-3FCD-4322-A523-4190D042CFC5}" presName="FourNodes_1_text" presStyleLbl="node1" presStyleIdx="3" presStyleCnt="4">
        <dgm:presLayoutVars>
          <dgm:bulletEnabled val="1"/>
        </dgm:presLayoutVars>
      </dgm:prSet>
      <dgm:spPr/>
    </dgm:pt>
    <dgm:pt modelId="{B4119516-3271-455D-8A46-D49900B7DFEB}" type="pres">
      <dgm:prSet presAssocID="{4D82B7D2-3FCD-4322-A523-4190D042CFC5}" presName="FourNodes_2_text" presStyleLbl="node1" presStyleIdx="3" presStyleCnt="4">
        <dgm:presLayoutVars>
          <dgm:bulletEnabled val="1"/>
        </dgm:presLayoutVars>
      </dgm:prSet>
      <dgm:spPr/>
    </dgm:pt>
    <dgm:pt modelId="{F6D8BC2C-3D60-46B4-9259-D5D32F054F51}" type="pres">
      <dgm:prSet presAssocID="{4D82B7D2-3FCD-4322-A523-4190D042CFC5}" presName="FourNodes_3_text" presStyleLbl="node1" presStyleIdx="3" presStyleCnt="4">
        <dgm:presLayoutVars>
          <dgm:bulletEnabled val="1"/>
        </dgm:presLayoutVars>
      </dgm:prSet>
      <dgm:spPr/>
    </dgm:pt>
    <dgm:pt modelId="{15B840A9-49FA-480C-9803-1951967C5009}" type="pres">
      <dgm:prSet presAssocID="{4D82B7D2-3FCD-4322-A523-4190D042CFC5}" presName="FourNodes_4_text" presStyleLbl="node1" presStyleIdx="3" presStyleCnt="4">
        <dgm:presLayoutVars>
          <dgm:bulletEnabled val="1"/>
        </dgm:presLayoutVars>
      </dgm:prSet>
      <dgm:spPr/>
    </dgm:pt>
  </dgm:ptLst>
  <dgm:cxnLst>
    <dgm:cxn modelId="{B576B90C-FB70-49DA-A0E4-F88515330729}" type="presOf" srcId="{A70AD3EE-18BF-42C6-A5C2-0A834D4A726A}" destId="{23427E62-6481-4102-B123-0EF930F823C1}" srcOrd="0" destOrd="0" presId="urn:microsoft.com/office/officeart/2005/8/layout/vProcess5"/>
    <dgm:cxn modelId="{8C9BAA2F-F815-4B0F-B4D0-8647813ABAF8}" type="presOf" srcId="{A9C422E9-D2D3-401E-9564-9C55819E89EB}" destId="{15B840A9-49FA-480C-9803-1951967C5009}" srcOrd="1" destOrd="0" presId="urn:microsoft.com/office/officeart/2005/8/layout/vProcess5"/>
    <dgm:cxn modelId="{E5569E33-2E6C-4672-8469-37D3A26C4ACC}" srcId="{4D82B7D2-3FCD-4322-A523-4190D042CFC5}" destId="{058C14FB-7F50-49B0-A0E3-FA0843EBFC0C}" srcOrd="0" destOrd="0" parTransId="{20403FB9-0BF9-4C22-8A17-A418EA17ADA9}" sibTransId="{A70AD3EE-18BF-42C6-A5C2-0A834D4A726A}"/>
    <dgm:cxn modelId="{18A80A6A-F59B-499A-A088-A17853B94824}" type="presOf" srcId="{A9C422E9-D2D3-401E-9564-9C55819E89EB}" destId="{EFCF164B-E9B1-4587-AA1D-7CEA149F340C}" srcOrd="0" destOrd="0" presId="urn:microsoft.com/office/officeart/2005/8/layout/vProcess5"/>
    <dgm:cxn modelId="{7B165D73-CF51-4335-AB5A-50C9CCEBDB04}" type="presOf" srcId="{058C14FB-7F50-49B0-A0E3-FA0843EBFC0C}" destId="{3751A1EE-333F-4369-AE9C-8BC2F6468B87}" srcOrd="0" destOrd="0" presId="urn:microsoft.com/office/officeart/2005/8/layout/vProcess5"/>
    <dgm:cxn modelId="{CF2BAB7B-D14C-41BB-A258-0AC8F988F635}" type="presOf" srcId="{0378B0ED-2FB9-40BF-B949-D0D5A42781A3}" destId="{0C991A6A-CC7B-4C53-8124-60863E90C83D}"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FE8A038B-EF34-4D94-91C6-1553511E544D}" type="presOf" srcId="{A30199A9-8C85-4727-8B35-A59CCC0049B7}" destId="{9F6AD766-0822-451A-89CF-1B7B95712D2A}" srcOrd="0" destOrd="0" presId="urn:microsoft.com/office/officeart/2005/8/layout/vProcess5"/>
    <dgm:cxn modelId="{42136BA2-F46D-4271-A77B-AB501D2E6C64}" type="presOf" srcId="{47ADA455-482B-4384-B4DD-BBF896E7CE90}" destId="{08646146-7D75-4998-8CDA-434B87DD02D1}" srcOrd="0" destOrd="0" presId="urn:microsoft.com/office/officeart/2005/8/layout/vProcess5"/>
    <dgm:cxn modelId="{667458BE-739B-480A-848F-AE2A9F4A0435}" srcId="{4D82B7D2-3FCD-4322-A523-4190D042CFC5}" destId="{47ADA455-482B-4384-B4DD-BBF896E7CE90}" srcOrd="1" destOrd="0" parTransId="{09BE3C6B-C301-4913-A1F6-6B14EDC3F7C7}" sibTransId="{0378B0ED-2FB9-40BF-B949-D0D5A42781A3}"/>
    <dgm:cxn modelId="{700A4AC8-2109-4C03-9C39-D34791860121}" srcId="{4D82B7D2-3FCD-4322-A523-4190D042CFC5}" destId="{A30199A9-8C85-4727-8B35-A59CCC0049B7}" srcOrd="2" destOrd="0" parTransId="{6E1390D8-2B1B-4266-9A41-9C6BC406452D}" sibTransId="{9A394D85-22A2-4FEA-AAF8-48D3D5EA85EE}"/>
    <dgm:cxn modelId="{ECC84ECD-6277-4E54-B4BF-9F8CAB6FE69B}" type="presOf" srcId="{9A394D85-22A2-4FEA-AAF8-48D3D5EA85EE}" destId="{D5A66F14-DB64-41B5-ADC9-411194FF7E9E}" srcOrd="0" destOrd="0" presId="urn:microsoft.com/office/officeart/2005/8/layout/vProcess5"/>
    <dgm:cxn modelId="{1835F7EA-2046-4645-ABDC-75A13A67503E}" type="presOf" srcId="{A30199A9-8C85-4727-8B35-A59CCC0049B7}" destId="{F6D8BC2C-3D60-46B4-9259-D5D32F054F51}" srcOrd="1" destOrd="0" presId="urn:microsoft.com/office/officeart/2005/8/layout/vProcess5"/>
    <dgm:cxn modelId="{60E512EC-C56B-4937-88CA-6E970386C97D}" type="presOf" srcId="{058C14FB-7F50-49B0-A0E3-FA0843EBFC0C}" destId="{36C19340-C32D-4B55-A716-BB5DC5BB5450}" srcOrd="1" destOrd="0" presId="urn:microsoft.com/office/officeart/2005/8/layout/vProcess5"/>
    <dgm:cxn modelId="{CF7ABBED-1B6E-4FA4-988B-4682EA6FDB12}" srcId="{4D82B7D2-3FCD-4322-A523-4190D042CFC5}" destId="{A9C422E9-D2D3-401E-9564-9C55819E89EB}" srcOrd="3" destOrd="0" parTransId="{52B35A2B-6959-49F7-8757-20E054A27D1B}" sibTransId="{6A11AACD-0384-4ABD-B623-E94FFBFC0E53}"/>
    <dgm:cxn modelId="{FB0A42F6-78D9-447B-AA2F-D7AD2E1B395B}" type="presOf" srcId="{47ADA455-482B-4384-B4DD-BBF896E7CE90}" destId="{B4119516-3271-455D-8A46-D49900B7DFEB}" srcOrd="1"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68E49103-2E66-4BA5-97E6-3AC90CD75A61}" type="presParOf" srcId="{E1BE8127-6935-4281-99CD-FC158232A0D2}" destId="{3751A1EE-333F-4369-AE9C-8BC2F6468B87}" srcOrd="1" destOrd="0" presId="urn:microsoft.com/office/officeart/2005/8/layout/vProcess5"/>
    <dgm:cxn modelId="{3ED358F8-58A9-4EC2-9486-F1B87DFF3086}" type="presParOf" srcId="{E1BE8127-6935-4281-99CD-FC158232A0D2}" destId="{08646146-7D75-4998-8CDA-434B87DD02D1}" srcOrd="2" destOrd="0" presId="urn:microsoft.com/office/officeart/2005/8/layout/vProcess5"/>
    <dgm:cxn modelId="{E393BB5B-B34B-4689-9985-113BE359A929}" type="presParOf" srcId="{E1BE8127-6935-4281-99CD-FC158232A0D2}" destId="{9F6AD766-0822-451A-89CF-1B7B95712D2A}" srcOrd="3" destOrd="0" presId="urn:microsoft.com/office/officeart/2005/8/layout/vProcess5"/>
    <dgm:cxn modelId="{177611CB-4F9F-4C32-BFD0-275051F9EF04}" type="presParOf" srcId="{E1BE8127-6935-4281-99CD-FC158232A0D2}" destId="{EFCF164B-E9B1-4587-AA1D-7CEA149F340C}" srcOrd="4" destOrd="0" presId="urn:microsoft.com/office/officeart/2005/8/layout/vProcess5"/>
    <dgm:cxn modelId="{2F5489BD-72EB-42E0-9812-3AAD57F9918D}" type="presParOf" srcId="{E1BE8127-6935-4281-99CD-FC158232A0D2}" destId="{23427E62-6481-4102-B123-0EF930F823C1}" srcOrd="5" destOrd="0" presId="urn:microsoft.com/office/officeart/2005/8/layout/vProcess5"/>
    <dgm:cxn modelId="{A8470334-C636-47E2-AD55-81C70022870E}" type="presParOf" srcId="{E1BE8127-6935-4281-99CD-FC158232A0D2}" destId="{0C991A6A-CC7B-4C53-8124-60863E90C83D}" srcOrd="6" destOrd="0" presId="urn:microsoft.com/office/officeart/2005/8/layout/vProcess5"/>
    <dgm:cxn modelId="{052BDD72-EB4C-4F04-BE99-61E3D94A5E8E}" type="presParOf" srcId="{E1BE8127-6935-4281-99CD-FC158232A0D2}" destId="{D5A66F14-DB64-41B5-ADC9-411194FF7E9E}" srcOrd="7" destOrd="0" presId="urn:microsoft.com/office/officeart/2005/8/layout/vProcess5"/>
    <dgm:cxn modelId="{B28336C6-FA1F-4239-A27F-73A672F66883}" type="presParOf" srcId="{E1BE8127-6935-4281-99CD-FC158232A0D2}" destId="{36C19340-C32D-4B55-A716-BB5DC5BB5450}" srcOrd="8" destOrd="0" presId="urn:microsoft.com/office/officeart/2005/8/layout/vProcess5"/>
    <dgm:cxn modelId="{D903D013-C880-47B5-919C-C48D0BDA7ADF}" type="presParOf" srcId="{E1BE8127-6935-4281-99CD-FC158232A0D2}" destId="{B4119516-3271-455D-8A46-D49900B7DFEB}" srcOrd="9" destOrd="0" presId="urn:microsoft.com/office/officeart/2005/8/layout/vProcess5"/>
    <dgm:cxn modelId="{C40F1A2A-CBA5-4C62-B113-63D32C83A185}" type="presParOf" srcId="{E1BE8127-6935-4281-99CD-FC158232A0D2}" destId="{F6D8BC2C-3D60-46B4-9259-D5D32F054F51}" srcOrd="10" destOrd="0" presId="urn:microsoft.com/office/officeart/2005/8/layout/vProcess5"/>
    <dgm:cxn modelId="{1AB8B093-06E3-40FD-8C79-84AE2EA45B40}" type="presParOf" srcId="{E1BE8127-6935-4281-99CD-FC158232A0D2}" destId="{15B840A9-49FA-480C-9803-1951967C5009}"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82B7D2-3FCD-4322-A523-4190D042CFC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AA73CDBE-434D-4E7E-B1DF-FACB41B660AC}">
      <dgm:prSet custT="1"/>
      <dgm:spPr/>
      <dgm:t>
        <a:bodyPr/>
        <a:lstStyle/>
        <a:p>
          <a:pPr>
            <a:buFont typeface="Arial" panose="020B0604020202020204" pitchFamily="34" charset="0"/>
            <a:buChar char="•"/>
          </a:pPr>
          <a:r>
            <a:rPr lang="en-GB" sz="2000" b="1" dirty="0">
              <a:solidFill>
                <a:schemeClr val="tx1"/>
              </a:solidFill>
            </a:rPr>
            <a:t>Early Help offers wider contextual safeguarding support. For Education it gives you access to agencies that will make a positive difference to the individual, the family, the school and the wider community.</a:t>
          </a:r>
        </a:p>
      </dgm:t>
    </dgm:pt>
    <dgm:pt modelId="{243D8ECD-12CD-42C3-BF22-F10AF4B21B6C}" type="parTrans" cxnId="{E275A398-26AD-4951-9D13-DACA52378CBE}">
      <dgm:prSet/>
      <dgm:spPr/>
      <dgm:t>
        <a:bodyPr/>
        <a:lstStyle/>
        <a:p>
          <a:endParaRPr lang="en-GB"/>
        </a:p>
      </dgm:t>
    </dgm:pt>
    <dgm:pt modelId="{20AC40EC-0911-4683-90A6-E392ABFB3946}" type="sibTrans" cxnId="{E275A398-26AD-4951-9D13-DACA52378CBE}">
      <dgm:prSet/>
      <dgm:spPr/>
      <dgm:t>
        <a:bodyPr/>
        <a:lstStyle/>
        <a:p>
          <a:endParaRPr lang="en-GB"/>
        </a:p>
      </dgm:t>
    </dgm:pt>
    <dgm:pt modelId="{4366980A-D4F0-4D45-83E2-EF31B6E7F673}">
      <dgm:prSet custT="1"/>
      <dgm:spPr/>
      <dgm:t>
        <a:bodyPr/>
        <a:lstStyle/>
        <a:p>
          <a:pPr>
            <a:buFont typeface="Arial" panose="020B0604020202020204" pitchFamily="34" charset="0"/>
            <a:buChar char="•"/>
          </a:pPr>
          <a:r>
            <a:rPr lang="en-GB" sz="2000" b="1" dirty="0">
              <a:solidFill>
                <a:schemeClr val="tx1"/>
              </a:solidFill>
            </a:rPr>
            <a:t>Private Fostering, Radicalisation, Honour based abuse, Parent in Prison, Mental Health, Modern day slavery, Homelessness, Health concerns, substance use, domestic abuse, missing, young carers, youth violence and exploitation. </a:t>
          </a:r>
        </a:p>
      </dgm:t>
    </dgm:pt>
    <dgm:pt modelId="{4800CB90-1D1E-480D-A0ED-7D2E24A27226}" type="parTrans" cxnId="{DEE73CC2-4FF5-4988-93F5-7D966BDBFFA7}">
      <dgm:prSet/>
      <dgm:spPr/>
      <dgm:t>
        <a:bodyPr/>
        <a:lstStyle/>
        <a:p>
          <a:endParaRPr lang="en-GB"/>
        </a:p>
      </dgm:t>
    </dgm:pt>
    <dgm:pt modelId="{5B39EFE1-D5CF-499F-95E0-6030608CCBEB}" type="sibTrans" cxnId="{DEE73CC2-4FF5-4988-93F5-7D966BDBFFA7}">
      <dgm:prSet/>
      <dgm:spPr/>
      <dgm:t>
        <a:bodyPr/>
        <a:lstStyle/>
        <a:p>
          <a:endParaRPr lang="en-GB"/>
        </a:p>
      </dgm:t>
    </dgm:pt>
    <dgm:pt modelId="{D36558BD-D8CA-4B68-ABCB-08AE26358968}">
      <dgm:prSet custT="1"/>
      <dgm:spPr/>
      <dgm:t>
        <a:bodyPr/>
        <a:lstStyle/>
        <a:p>
          <a:pPr>
            <a:buFont typeface="Arial" panose="020B0604020202020204" pitchFamily="34" charset="0"/>
            <a:buChar char="•"/>
          </a:pPr>
          <a:r>
            <a:rPr lang="en-GB" sz="2000" b="1" dirty="0">
              <a:solidFill>
                <a:schemeClr val="tx1"/>
              </a:solidFill>
            </a:rPr>
            <a:t>Early Help staff will coordinate the support and formulate a plan, holding external agencies to account. </a:t>
          </a:r>
          <a:endParaRPr lang="en-GB" sz="2000" dirty="0">
            <a:solidFill>
              <a:schemeClr val="tx1"/>
            </a:solidFill>
          </a:endParaRPr>
        </a:p>
      </dgm:t>
    </dgm:pt>
    <dgm:pt modelId="{FE3AFAB8-C5D2-42A2-BF6C-B6296A00614C}" type="parTrans" cxnId="{34141154-2D66-4BA5-B53B-054B32F17206}">
      <dgm:prSet/>
      <dgm:spPr/>
      <dgm:t>
        <a:bodyPr/>
        <a:lstStyle/>
        <a:p>
          <a:endParaRPr lang="en-GB"/>
        </a:p>
      </dgm:t>
    </dgm:pt>
    <dgm:pt modelId="{EEA7B079-4D52-4862-9405-449B5E252C53}" type="sibTrans" cxnId="{34141154-2D66-4BA5-B53B-054B32F17206}">
      <dgm:prSet/>
      <dgm:spPr/>
      <dgm:t>
        <a:bodyPr/>
        <a:lstStyle/>
        <a:p>
          <a:endParaRPr lang="en-GB"/>
        </a:p>
      </dgm:t>
    </dgm:pt>
    <dgm:pt modelId="{E1BE8127-6935-4281-99CD-FC158232A0D2}" type="pres">
      <dgm:prSet presAssocID="{4D82B7D2-3FCD-4322-A523-4190D042CFC5}" presName="outerComposite" presStyleCnt="0">
        <dgm:presLayoutVars>
          <dgm:chMax val="5"/>
          <dgm:dir/>
          <dgm:resizeHandles val="exact"/>
        </dgm:presLayoutVars>
      </dgm:prSet>
      <dgm:spPr/>
    </dgm:pt>
    <dgm:pt modelId="{3D60A86D-0C4B-435B-82E6-C1DA2BB48687}" type="pres">
      <dgm:prSet presAssocID="{4D82B7D2-3FCD-4322-A523-4190D042CFC5}" presName="dummyMaxCanvas" presStyleCnt="0">
        <dgm:presLayoutVars/>
      </dgm:prSet>
      <dgm:spPr/>
    </dgm:pt>
    <dgm:pt modelId="{19E47BBA-2F62-4466-B177-9404F21F6FAB}" type="pres">
      <dgm:prSet presAssocID="{4D82B7D2-3FCD-4322-A523-4190D042CFC5}" presName="ThreeNodes_1" presStyleLbl="node1" presStyleIdx="0" presStyleCnt="3">
        <dgm:presLayoutVars>
          <dgm:bulletEnabled val="1"/>
        </dgm:presLayoutVars>
      </dgm:prSet>
      <dgm:spPr/>
    </dgm:pt>
    <dgm:pt modelId="{C6A0679D-8858-4AD8-847A-443887A4B70C}" type="pres">
      <dgm:prSet presAssocID="{4D82B7D2-3FCD-4322-A523-4190D042CFC5}" presName="ThreeNodes_2" presStyleLbl="node1" presStyleIdx="1" presStyleCnt="3" custScaleY="121853" custLinFactNeighborX="0" custLinFactNeighborY="8496">
        <dgm:presLayoutVars>
          <dgm:bulletEnabled val="1"/>
        </dgm:presLayoutVars>
      </dgm:prSet>
      <dgm:spPr/>
    </dgm:pt>
    <dgm:pt modelId="{2A71A715-C2AF-4D18-AD85-6C76413CCC54}" type="pres">
      <dgm:prSet presAssocID="{4D82B7D2-3FCD-4322-A523-4190D042CFC5}" presName="ThreeNodes_3" presStyleLbl="node1" presStyleIdx="2" presStyleCnt="3" custScaleY="69301" custLinFactNeighborX="2717" custLinFactNeighborY="284">
        <dgm:presLayoutVars>
          <dgm:bulletEnabled val="1"/>
        </dgm:presLayoutVars>
      </dgm:prSet>
      <dgm:spPr/>
    </dgm:pt>
    <dgm:pt modelId="{69F793ED-A45F-4E94-8DAF-065415AFD4D8}" type="pres">
      <dgm:prSet presAssocID="{4D82B7D2-3FCD-4322-A523-4190D042CFC5}" presName="ThreeConn_1-2" presStyleLbl="fgAccFollowNode1" presStyleIdx="0" presStyleCnt="2">
        <dgm:presLayoutVars>
          <dgm:bulletEnabled val="1"/>
        </dgm:presLayoutVars>
      </dgm:prSet>
      <dgm:spPr/>
    </dgm:pt>
    <dgm:pt modelId="{C7C72093-B5B0-4695-8A74-6002E8285ECE}" type="pres">
      <dgm:prSet presAssocID="{4D82B7D2-3FCD-4322-A523-4190D042CFC5}" presName="ThreeConn_2-3" presStyleLbl="fgAccFollowNode1" presStyleIdx="1" presStyleCnt="2">
        <dgm:presLayoutVars>
          <dgm:bulletEnabled val="1"/>
        </dgm:presLayoutVars>
      </dgm:prSet>
      <dgm:spPr/>
    </dgm:pt>
    <dgm:pt modelId="{C4BAA50F-3C72-48BA-8DDB-2858F5F4953E}" type="pres">
      <dgm:prSet presAssocID="{4D82B7D2-3FCD-4322-A523-4190D042CFC5}" presName="ThreeNodes_1_text" presStyleLbl="node1" presStyleIdx="2" presStyleCnt="3">
        <dgm:presLayoutVars>
          <dgm:bulletEnabled val="1"/>
        </dgm:presLayoutVars>
      </dgm:prSet>
      <dgm:spPr/>
    </dgm:pt>
    <dgm:pt modelId="{8E9C4927-AA96-426D-A18E-4FFE2C0BBB3C}" type="pres">
      <dgm:prSet presAssocID="{4D82B7D2-3FCD-4322-A523-4190D042CFC5}" presName="ThreeNodes_2_text" presStyleLbl="node1" presStyleIdx="2" presStyleCnt="3">
        <dgm:presLayoutVars>
          <dgm:bulletEnabled val="1"/>
        </dgm:presLayoutVars>
      </dgm:prSet>
      <dgm:spPr/>
    </dgm:pt>
    <dgm:pt modelId="{A6101D16-31A3-46A0-8966-374D64C39DE7}" type="pres">
      <dgm:prSet presAssocID="{4D82B7D2-3FCD-4322-A523-4190D042CFC5}" presName="ThreeNodes_3_text" presStyleLbl="node1" presStyleIdx="2" presStyleCnt="3">
        <dgm:presLayoutVars>
          <dgm:bulletEnabled val="1"/>
        </dgm:presLayoutVars>
      </dgm:prSet>
      <dgm:spPr/>
    </dgm:pt>
  </dgm:ptLst>
  <dgm:cxnLst>
    <dgm:cxn modelId="{7077AE41-F0E5-41A3-9D3E-7F2D7D14E342}" type="presOf" srcId="{D36558BD-D8CA-4B68-ABCB-08AE26358968}" destId="{A6101D16-31A3-46A0-8966-374D64C39DE7}" srcOrd="1" destOrd="0" presId="urn:microsoft.com/office/officeart/2005/8/layout/vProcess5"/>
    <dgm:cxn modelId="{34141154-2D66-4BA5-B53B-054B32F17206}" srcId="{4D82B7D2-3FCD-4322-A523-4190D042CFC5}" destId="{D36558BD-D8CA-4B68-ABCB-08AE26358968}" srcOrd="2" destOrd="0" parTransId="{FE3AFAB8-C5D2-42A2-BF6C-B6296A00614C}" sibTransId="{EEA7B079-4D52-4862-9405-449B5E252C53}"/>
    <dgm:cxn modelId="{984E7C74-946D-4B58-93DB-70164DA70F75}" type="presOf" srcId="{4366980A-D4F0-4D45-83E2-EF31B6E7F673}" destId="{8E9C4927-AA96-426D-A18E-4FFE2C0BBB3C}" srcOrd="1" destOrd="0" presId="urn:microsoft.com/office/officeart/2005/8/layout/vProcess5"/>
    <dgm:cxn modelId="{AD598779-1373-43A3-8572-F9CE1F6255ED}" type="presOf" srcId="{AA73CDBE-434D-4E7E-B1DF-FACB41B660AC}" destId="{19E47BBA-2F62-4466-B177-9404F21F6FAB}" srcOrd="0" destOrd="0" presId="urn:microsoft.com/office/officeart/2005/8/layout/vProcess5"/>
    <dgm:cxn modelId="{5D88097F-E29A-45A2-86C5-69E11AF8468B}" type="presOf" srcId="{D36558BD-D8CA-4B68-ABCB-08AE26358968}" destId="{2A71A715-C2AF-4D18-AD85-6C76413CCC54}" srcOrd="0" destOrd="0" presId="urn:microsoft.com/office/officeart/2005/8/layout/vProcess5"/>
    <dgm:cxn modelId="{A0A09F88-A054-4F64-B57C-81DC39B80D66}" type="presOf" srcId="{4D82B7D2-3FCD-4322-A523-4190D042CFC5}" destId="{E1BE8127-6935-4281-99CD-FC158232A0D2}" srcOrd="0" destOrd="0" presId="urn:microsoft.com/office/officeart/2005/8/layout/vProcess5"/>
    <dgm:cxn modelId="{E275A398-26AD-4951-9D13-DACA52378CBE}" srcId="{4D82B7D2-3FCD-4322-A523-4190D042CFC5}" destId="{AA73CDBE-434D-4E7E-B1DF-FACB41B660AC}" srcOrd="0" destOrd="0" parTransId="{243D8ECD-12CD-42C3-BF22-F10AF4B21B6C}" sibTransId="{20AC40EC-0911-4683-90A6-E392ABFB3946}"/>
    <dgm:cxn modelId="{FB9BB1B7-6672-4020-95FD-73C513942295}" type="presOf" srcId="{AA73CDBE-434D-4E7E-B1DF-FACB41B660AC}" destId="{C4BAA50F-3C72-48BA-8DDB-2858F5F4953E}" srcOrd="1" destOrd="0" presId="urn:microsoft.com/office/officeart/2005/8/layout/vProcess5"/>
    <dgm:cxn modelId="{466CE2C0-BC46-4E71-AE54-A967FCFD2BFE}" type="presOf" srcId="{5B39EFE1-D5CF-499F-95E0-6030608CCBEB}" destId="{C7C72093-B5B0-4695-8A74-6002E8285ECE}" srcOrd="0" destOrd="0" presId="urn:microsoft.com/office/officeart/2005/8/layout/vProcess5"/>
    <dgm:cxn modelId="{DEE73CC2-4FF5-4988-93F5-7D966BDBFFA7}" srcId="{4D82B7D2-3FCD-4322-A523-4190D042CFC5}" destId="{4366980A-D4F0-4D45-83E2-EF31B6E7F673}" srcOrd="1" destOrd="0" parTransId="{4800CB90-1D1E-480D-A0ED-7D2E24A27226}" sibTransId="{5B39EFE1-D5CF-499F-95E0-6030608CCBEB}"/>
    <dgm:cxn modelId="{9A6861E2-1E91-4D8C-A719-DFC0E4C1D7A6}" type="presOf" srcId="{20AC40EC-0911-4683-90A6-E392ABFB3946}" destId="{69F793ED-A45F-4E94-8DAF-065415AFD4D8}" srcOrd="0" destOrd="0" presId="urn:microsoft.com/office/officeart/2005/8/layout/vProcess5"/>
    <dgm:cxn modelId="{35AE6FFE-EE0C-422E-82F9-493ABE140A67}" type="presOf" srcId="{4366980A-D4F0-4D45-83E2-EF31B6E7F673}" destId="{C6A0679D-8858-4AD8-847A-443887A4B70C}" srcOrd="0" destOrd="0" presId="urn:microsoft.com/office/officeart/2005/8/layout/vProcess5"/>
    <dgm:cxn modelId="{52AAB5D5-4548-4E47-9E53-13B20D810F51}" type="presParOf" srcId="{E1BE8127-6935-4281-99CD-FC158232A0D2}" destId="{3D60A86D-0C4B-435B-82E6-C1DA2BB48687}" srcOrd="0" destOrd="0" presId="urn:microsoft.com/office/officeart/2005/8/layout/vProcess5"/>
    <dgm:cxn modelId="{7BE454C2-DF8A-46E0-AE4F-832209089CA0}" type="presParOf" srcId="{E1BE8127-6935-4281-99CD-FC158232A0D2}" destId="{19E47BBA-2F62-4466-B177-9404F21F6FAB}" srcOrd="1" destOrd="0" presId="urn:microsoft.com/office/officeart/2005/8/layout/vProcess5"/>
    <dgm:cxn modelId="{B1062AC9-9E3D-414F-872D-28B3017EF5AB}" type="presParOf" srcId="{E1BE8127-6935-4281-99CD-FC158232A0D2}" destId="{C6A0679D-8858-4AD8-847A-443887A4B70C}" srcOrd="2" destOrd="0" presId="urn:microsoft.com/office/officeart/2005/8/layout/vProcess5"/>
    <dgm:cxn modelId="{02521081-3670-4DAF-AA0C-123FCB5A7CFE}" type="presParOf" srcId="{E1BE8127-6935-4281-99CD-FC158232A0D2}" destId="{2A71A715-C2AF-4D18-AD85-6C76413CCC54}" srcOrd="3" destOrd="0" presId="urn:microsoft.com/office/officeart/2005/8/layout/vProcess5"/>
    <dgm:cxn modelId="{C3001BEF-26DA-44E3-97C1-91A8A4B29F71}" type="presParOf" srcId="{E1BE8127-6935-4281-99CD-FC158232A0D2}" destId="{69F793ED-A45F-4E94-8DAF-065415AFD4D8}" srcOrd="4" destOrd="0" presId="urn:microsoft.com/office/officeart/2005/8/layout/vProcess5"/>
    <dgm:cxn modelId="{01CAEAC2-BFF3-409F-BF70-C62082F5E478}" type="presParOf" srcId="{E1BE8127-6935-4281-99CD-FC158232A0D2}" destId="{C7C72093-B5B0-4695-8A74-6002E8285ECE}" srcOrd="5" destOrd="0" presId="urn:microsoft.com/office/officeart/2005/8/layout/vProcess5"/>
    <dgm:cxn modelId="{30140C88-2ADA-4410-A19F-AC508B6376CE}" type="presParOf" srcId="{E1BE8127-6935-4281-99CD-FC158232A0D2}" destId="{C4BAA50F-3C72-48BA-8DDB-2858F5F4953E}" srcOrd="6" destOrd="0" presId="urn:microsoft.com/office/officeart/2005/8/layout/vProcess5"/>
    <dgm:cxn modelId="{8B3A4819-C1C8-4CFF-9841-D7A0930F27F2}" type="presParOf" srcId="{E1BE8127-6935-4281-99CD-FC158232A0D2}" destId="{8E9C4927-AA96-426D-A18E-4FFE2C0BBB3C}" srcOrd="7" destOrd="0" presId="urn:microsoft.com/office/officeart/2005/8/layout/vProcess5"/>
    <dgm:cxn modelId="{A6B0B8AC-733F-4B66-92BD-8234013282B3}" type="presParOf" srcId="{E1BE8127-6935-4281-99CD-FC158232A0D2}" destId="{A6101D16-31A3-46A0-8966-374D64C39DE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037A5-5B2E-4777-9B88-3F65662CF073}">
      <dsp:nvSpPr>
        <dsp:cNvPr id="0" name=""/>
        <dsp:cNvSpPr/>
      </dsp:nvSpPr>
      <dsp:spPr>
        <a:xfrm>
          <a:off x="0" y="0"/>
          <a:ext cx="5587906" cy="109728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Education</a:t>
          </a:r>
          <a:r>
            <a:rPr lang="en-GB" sz="2000" kern="1200" dirty="0">
              <a:solidFill>
                <a:schemeClr val="tx1"/>
              </a:solidFill>
            </a:rPr>
            <a:t> </a:t>
          </a:r>
          <a:r>
            <a:rPr lang="en-GB" sz="2000" b="1" kern="1200" dirty="0">
              <a:solidFill>
                <a:schemeClr val="tx1"/>
              </a:solidFill>
            </a:rPr>
            <a:t>are represented and play an active part within the Early Help Steering Group.</a:t>
          </a:r>
        </a:p>
      </dsp:txBody>
      <dsp:txXfrm>
        <a:off x="32138" y="32138"/>
        <a:ext cx="4403856" cy="1033004"/>
      </dsp:txXfrm>
    </dsp:sp>
    <dsp:sp modelId="{A27C6FB8-42B8-42FB-8F57-0961F4063FDE}">
      <dsp:nvSpPr>
        <dsp:cNvPr id="0" name=""/>
        <dsp:cNvSpPr/>
      </dsp:nvSpPr>
      <dsp:spPr>
        <a:xfrm>
          <a:off x="493050" y="1280159"/>
          <a:ext cx="5587906" cy="1097280"/>
        </a:xfrm>
        <a:prstGeom prst="roundRect">
          <a:avLst>
            <a:gd name="adj" fmla="val 10000"/>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Early Help Assessment process reviewed through workshops attended by Education. </a:t>
          </a:r>
        </a:p>
      </dsp:txBody>
      <dsp:txXfrm>
        <a:off x="525188" y="1312297"/>
        <a:ext cx="4317348" cy="1033003"/>
      </dsp:txXfrm>
    </dsp:sp>
    <dsp:sp modelId="{AC54EB28-6762-42E6-B9D4-DA9126D89A71}">
      <dsp:nvSpPr>
        <dsp:cNvPr id="0" name=""/>
        <dsp:cNvSpPr/>
      </dsp:nvSpPr>
      <dsp:spPr>
        <a:xfrm>
          <a:off x="986101" y="2451217"/>
          <a:ext cx="5587906" cy="1097280"/>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Strategic planning included the voice of Education and other partner agencies. </a:t>
          </a:r>
        </a:p>
      </dsp:txBody>
      <dsp:txXfrm>
        <a:off x="1018239" y="2483355"/>
        <a:ext cx="4317348" cy="1033004"/>
      </dsp:txXfrm>
    </dsp:sp>
    <dsp:sp modelId="{57AFA69A-5F41-4DBB-B89A-C953DAA954B0}">
      <dsp:nvSpPr>
        <dsp:cNvPr id="0" name=""/>
        <dsp:cNvSpPr/>
      </dsp:nvSpPr>
      <dsp:spPr>
        <a:xfrm>
          <a:off x="4874674" y="832103"/>
          <a:ext cx="713232" cy="71323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5035151" y="832103"/>
        <a:ext cx="392278" cy="536707"/>
      </dsp:txXfrm>
    </dsp:sp>
    <dsp:sp modelId="{27062D2A-0D6D-455D-B4D6-21589EA10183}">
      <dsp:nvSpPr>
        <dsp:cNvPr id="0" name=""/>
        <dsp:cNvSpPr/>
      </dsp:nvSpPr>
      <dsp:spPr>
        <a:xfrm>
          <a:off x="5367725" y="2104948"/>
          <a:ext cx="713232" cy="713232"/>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5528202" y="2104948"/>
        <a:ext cx="392278" cy="536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B953A-3386-40F5-B832-2065070C5F6B}">
      <dsp:nvSpPr>
        <dsp:cNvPr id="0" name=""/>
        <dsp:cNvSpPr/>
      </dsp:nvSpPr>
      <dsp:spPr>
        <a:xfrm>
          <a:off x="0" y="29021"/>
          <a:ext cx="4919613" cy="83252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Early Help Assessment Audits conducted monthly. </a:t>
          </a:r>
        </a:p>
      </dsp:txBody>
      <dsp:txXfrm>
        <a:off x="24384" y="53405"/>
        <a:ext cx="3950904" cy="783757"/>
      </dsp:txXfrm>
    </dsp:sp>
    <dsp:sp modelId="{D59FFCA1-AA88-4D9F-8596-62B6224633AF}">
      <dsp:nvSpPr>
        <dsp:cNvPr id="0" name=""/>
        <dsp:cNvSpPr/>
      </dsp:nvSpPr>
      <dsp:spPr>
        <a:xfrm>
          <a:off x="412017" y="983894"/>
          <a:ext cx="4919613" cy="832525"/>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Education support through quality assurance checks for Early Help Assessments. </a:t>
          </a:r>
        </a:p>
      </dsp:txBody>
      <dsp:txXfrm>
        <a:off x="436401" y="1008278"/>
        <a:ext cx="3917686" cy="783757"/>
      </dsp:txXfrm>
    </dsp:sp>
    <dsp:sp modelId="{1F66C89E-24AA-4112-B4BE-6F456A4A8CE3}">
      <dsp:nvSpPr>
        <dsp:cNvPr id="0" name=""/>
        <dsp:cNvSpPr/>
      </dsp:nvSpPr>
      <dsp:spPr>
        <a:xfrm>
          <a:off x="817885" y="1967788"/>
          <a:ext cx="4919613" cy="832525"/>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Best practice identified and shared during Education forums.</a:t>
          </a:r>
        </a:p>
      </dsp:txBody>
      <dsp:txXfrm>
        <a:off x="842269" y="1992172"/>
        <a:ext cx="3923835" cy="783757"/>
      </dsp:txXfrm>
    </dsp:sp>
    <dsp:sp modelId="{F357BDC0-9890-4D3E-8E02-79BA65F7252A}">
      <dsp:nvSpPr>
        <dsp:cNvPr id="0" name=""/>
        <dsp:cNvSpPr/>
      </dsp:nvSpPr>
      <dsp:spPr>
        <a:xfrm>
          <a:off x="1229903" y="2951683"/>
          <a:ext cx="4919613" cy="832525"/>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Early Help Enablers provide support and guidance to individual providers. </a:t>
          </a:r>
        </a:p>
      </dsp:txBody>
      <dsp:txXfrm>
        <a:off x="1254287" y="2976067"/>
        <a:ext cx="3917686" cy="783757"/>
      </dsp:txXfrm>
    </dsp:sp>
    <dsp:sp modelId="{98D89B3B-E84A-4953-B754-A607BF1B0247}">
      <dsp:nvSpPr>
        <dsp:cNvPr id="0" name=""/>
        <dsp:cNvSpPr/>
      </dsp:nvSpPr>
      <dsp:spPr>
        <a:xfrm>
          <a:off x="4378471" y="637639"/>
          <a:ext cx="541141" cy="5411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4500228" y="637639"/>
        <a:ext cx="297627" cy="407209"/>
      </dsp:txXfrm>
    </dsp:sp>
    <dsp:sp modelId="{964B3517-4E19-42CC-86FE-E47FDC2AC12F}">
      <dsp:nvSpPr>
        <dsp:cNvPr id="0" name=""/>
        <dsp:cNvSpPr/>
      </dsp:nvSpPr>
      <dsp:spPr>
        <a:xfrm>
          <a:off x="4790489" y="1621533"/>
          <a:ext cx="541141" cy="54114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4912246" y="1621533"/>
        <a:ext cx="297627" cy="407209"/>
      </dsp:txXfrm>
    </dsp:sp>
    <dsp:sp modelId="{EB7C839A-8195-4421-9EF6-E3F1FF8E4C4B}">
      <dsp:nvSpPr>
        <dsp:cNvPr id="0" name=""/>
        <dsp:cNvSpPr/>
      </dsp:nvSpPr>
      <dsp:spPr>
        <a:xfrm>
          <a:off x="5196357" y="2605427"/>
          <a:ext cx="541141" cy="54114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318114" y="2605427"/>
        <a:ext cx="297627" cy="407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EB52E-B748-4945-ACCD-9C9298F0CA65}">
      <dsp:nvSpPr>
        <dsp:cNvPr id="0" name=""/>
        <dsp:cNvSpPr/>
      </dsp:nvSpPr>
      <dsp:spPr>
        <a:xfrm>
          <a:off x="0" y="-75127"/>
          <a:ext cx="5947754" cy="105929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Safeguarding in Education training provided to all staff both teaching and non-teaching.</a:t>
          </a:r>
        </a:p>
      </dsp:txBody>
      <dsp:txXfrm>
        <a:off x="31026" y="-44101"/>
        <a:ext cx="4804689" cy="997245"/>
      </dsp:txXfrm>
    </dsp:sp>
    <dsp:sp modelId="{DCCBF72D-A8A1-432B-A8BD-2DC763C553E1}">
      <dsp:nvSpPr>
        <dsp:cNvPr id="0" name=""/>
        <dsp:cNvSpPr/>
      </dsp:nvSpPr>
      <dsp:spPr>
        <a:xfrm>
          <a:off x="581067" y="1048041"/>
          <a:ext cx="5947754" cy="1059297"/>
        </a:xfrm>
        <a:prstGeom prst="roundRect">
          <a:avLst>
            <a:gd name="adj" fmla="val 10000"/>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Safeguarding training includes Early Help information, processes and procedures. </a:t>
          </a:r>
        </a:p>
      </dsp:txBody>
      <dsp:txXfrm>
        <a:off x="612093" y="1079067"/>
        <a:ext cx="4672357" cy="997245"/>
      </dsp:txXfrm>
    </dsp:sp>
    <dsp:sp modelId="{13A749CE-6783-400F-A727-89F264C9B179}">
      <dsp:nvSpPr>
        <dsp:cNvPr id="0" name=""/>
        <dsp:cNvSpPr/>
      </dsp:nvSpPr>
      <dsp:spPr>
        <a:xfrm>
          <a:off x="1049603" y="2171183"/>
          <a:ext cx="5947754" cy="1359808"/>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The need for identifying needs at the earliest possible stage is clear in Safeguarding policies within each school/academy. </a:t>
          </a:r>
        </a:p>
      </dsp:txBody>
      <dsp:txXfrm>
        <a:off x="1089430" y="2211010"/>
        <a:ext cx="4654755" cy="1280154"/>
      </dsp:txXfrm>
    </dsp:sp>
    <dsp:sp modelId="{5B83B948-189F-4F19-8287-05D274D21AAF}">
      <dsp:nvSpPr>
        <dsp:cNvPr id="0" name=""/>
        <dsp:cNvSpPr/>
      </dsp:nvSpPr>
      <dsp:spPr>
        <a:xfrm>
          <a:off x="5259211" y="728172"/>
          <a:ext cx="688543" cy="68854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GB" sz="3100" kern="1200"/>
        </a:p>
      </dsp:txBody>
      <dsp:txXfrm>
        <a:off x="5414133" y="728172"/>
        <a:ext cx="378699" cy="518129"/>
      </dsp:txXfrm>
    </dsp:sp>
    <dsp:sp modelId="{FFD7DAAE-D5F5-45E4-9DF6-3FFEA4F12938}">
      <dsp:nvSpPr>
        <dsp:cNvPr id="0" name=""/>
        <dsp:cNvSpPr/>
      </dsp:nvSpPr>
      <dsp:spPr>
        <a:xfrm>
          <a:off x="5784013" y="1956956"/>
          <a:ext cx="688543" cy="68854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GB" sz="3100" kern="1200"/>
        </a:p>
      </dsp:txBody>
      <dsp:txXfrm>
        <a:off x="5938935" y="1956956"/>
        <a:ext cx="378699" cy="518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B84E3-965B-4A11-986B-4F4240145537}">
      <dsp:nvSpPr>
        <dsp:cNvPr id="0" name=""/>
        <dsp:cNvSpPr/>
      </dsp:nvSpPr>
      <dsp:spPr>
        <a:xfrm>
          <a:off x="0" y="0"/>
          <a:ext cx="5541616" cy="83361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Dudley Teenage Pregnancy Support Services provided support to Education in Dudley through a direct referral route.</a:t>
          </a:r>
        </a:p>
      </dsp:txBody>
      <dsp:txXfrm>
        <a:off x="24416" y="24416"/>
        <a:ext cx="4571635" cy="784786"/>
      </dsp:txXfrm>
    </dsp:sp>
    <dsp:sp modelId="{EBFF3A81-1AE6-4F39-80E8-D2FC0A9955B9}">
      <dsp:nvSpPr>
        <dsp:cNvPr id="0" name=""/>
        <dsp:cNvSpPr/>
      </dsp:nvSpPr>
      <dsp:spPr>
        <a:xfrm>
          <a:off x="464110" y="985185"/>
          <a:ext cx="5541616" cy="833618"/>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The service was closed in 2019 and no replacement service identified.</a:t>
          </a:r>
        </a:p>
      </dsp:txBody>
      <dsp:txXfrm>
        <a:off x="488526" y="1009601"/>
        <a:ext cx="4486821" cy="784786"/>
      </dsp:txXfrm>
    </dsp:sp>
    <dsp:sp modelId="{5A951A71-B52D-4616-8B0C-044B57C128DA}">
      <dsp:nvSpPr>
        <dsp:cNvPr id="0" name=""/>
        <dsp:cNvSpPr/>
      </dsp:nvSpPr>
      <dsp:spPr>
        <a:xfrm>
          <a:off x="921293" y="1970370"/>
          <a:ext cx="5541616" cy="833618"/>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Early Help facilitated a multi-agency strategic working group to formulate the new Teenage Pregnancy Pathway. </a:t>
          </a:r>
        </a:p>
      </dsp:txBody>
      <dsp:txXfrm>
        <a:off x="945709" y="1994786"/>
        <a:ext cx="4493748" cy="784786"/>
      </dsp:txXfrm>
    </dsp:sp>
    <dsp:sp modelId="{0BB7C171-5BF3-45B7-B2DA-8218247E818B}">
      <dsp:nvSpPr>
        <dsp:cNvPr id="0" name=""/>
        <dsp:cNvSpPr/>
      </dsp:nvSpPr>
      <dsp:spPr>
        <a:xfrm>
          <a:off x="1385404" y="2955555"/>
          <a:ext cx="5541616" cy="833618"/>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New focus on Early Years and supporting children to reach their full potential through positive outcomes. </a:t>
          </a:r>
        </a:p>
      </dsp:txBody>
      <dsp:txXfrm>
        <a:off x="1409820" y="2979971"/>
        <a:ext cx="4486821" cy="784786"/>
      </dsp:txXfrm>
    </dsp:sp>
    <dsp:sp modelId="{62AEC4ED-F501-4EBB-A880-A6EA3049B48F}">
      <dsp:nvSpPr>
        <dsp:cNvPr id="0" name=""/>
        <dsp:cNvSpPr/>
      </dsp:nvSpPr>
      <dsp:spPr>
        <a:xfrm>
          <a:off x="4999764" y="638475"/>
          <a:ext cx="541851" cy="54185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121680" y="638475"/>
        <a:ext cx="298019" cy="407743"/>
      </dsp:txXfrm>
    </dsp:sp>
    <dsp:sp modelId="{DF3FDEDE-65CD-461F-BE23-B1C6710CEA97}">
      <dsp:nvSpPr>
        <dsp:cNvPr id="0" name=""/>
        <dsp:cNvSpPr/>
      </dsp:nvSpPr>
      <dsp:spPr>
        <a:xfrm>
          <a:off x="5463874" y="1623661"/>
          <a:ext cx="541851" cy="54185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585790" y="1623661"/>
        <a:ext cx="298019" cy="407743"/>
      </dsp:txXfrm>
    </dsp:sp>
    <dsp:sp modelId="{EA856721-239B-4ABF-93C9-C391396EF733}">
      <dsp:nvSpPr>
        <dsp:cNvPr id="0" name=""/>
        <dsp:cNvSpPr/>
      </dsp:nvSpPr>
      <dsp:spPr>
        <a:xfrm>
          <a:off x="5921057" y="2608846"/>
          <a:ext cx="541851" cy="54185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6042973" y="2608846"/>
        <a:ext cx="298019" cy="407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BF0EF-D54C-4493-AA79-2EF45EDD5F48}">
      <dsp:nvSpPr>
        <dsp:cNvPr id="0" name=""/>
        <dsp:cNvSpPr/>
      </dsp:nvSpPr>
      <dsp:spPr>
        <a:xfrm>
          <a:off x="0" y="0"/>
          <a:ext cx="5754372" cy="83812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Education staff felt that they were often expected to be Lead Professional if they completed the assessment. </a:t>
          </a:r>
        </a:p>
      </dsp:txBody>
      <dsp:txXfrm>
        <a:off x="24548" y="24548"/>
        <a:ext cx="4779148" cy="789028"/>
      </dsp:txXfrm>
    </dsp:sp>
    <dsp:sp modelId="{6B55AE79-0888-41AD-BFA0-73796310F337}">
      <dsp:nvSpPr>
        <dsp:cNvPr id="0" name=""/>
        <dsp:cNvSpPr/>
      </dsp:nvSpPr>
      <dsp:spPr>
        <a:xfrm>
          <a:off x="481928" y="990510"/>
          <a:ext cx="5754372" cy="838124"/>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This was reflected in a reduction of the number of Early Help Assessments being completed. </a:t>
          </a:r>
        </a:p>
      </dsp:txBody>
      <dsp:txXfrm>
        <a:off x="506476" y="1015058"/>
        <a:ext cx="4678566" cy="789028"/>
      </dsp:txXfrm>
    </dsp:sp>
    <dsp:sp modelId="{D30BD222-B7DB-47DB-83AC-5A8D39CF7050}">
      <dsp:nvSpPr>
        <dsp:cNvPr id="0" name=""/>
        <dsp:cNvSpPr/>
      </dsp:nvSpPr>
      <dsp:spPr>
        <a:xfrm>
          <a:off x="956664" y="1981021"/>
          <a:ext cx="5754372" cy="838124"/>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Strategic changes implemented to ensure that the family were at the centre of identifying the Lead Professional. </a:t>
          </a:r>
        </a:p>
      </dsp:txBody>
      <dsp:txXfrm>
        <a:off x="981212" y="2005569"/>
        <a:ext cx="4685759" cy="789028"/>
      </dsp:txXfrm>
    </dsp:sp>
    <dsp:sp modelId="{89770E76-7B28-4EF1-921A-8316B302AD0A}">
      <dsp:nvSpPr>
        <dsp:cNvPr id="0" name=""/>
        <dsp:cNvSpPr/>
      </dsp:nvSpPr>
      <dsp:spPr>
        <a:xfrm>
          <a:off x="1438592" y="2971531"/>
          <a:ext cx="5754372" cy="83812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b="1" kern="1200" dirty="0">
              <a:solidFill>
                <a:schemeClr val="tx1"/>
              </a:solidFill>
            </a:rPr>
            <a:t>Electronic referrals and management system accessible to Education staff. </a:t>
          </a:r>
        </a:p>
      </dsp:txBody>
      <dsp:txXfrm>
        <a:off x="1463140" y="2996079"/>
        <a:ext cx="4678566" cy="789028"/>
      </dsp:txXfrm>
    </dsp:sp>
    <dsp:sp modelId="{3FAA4E23-7FC8-4540-9D0F-33D20AE5F06B}">
      <dsp:nvSpPr>
        <dsp:cNvPr id="0" name=""/>
        <dsp:cNvSpPr/>
      </dsp:nvSpPr>
      <dsp:spPr>
        <a:xfrm>
          <a:off x="5209591" y="641927"/>
          <a:ext cx="544780" cy="54478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332167" y="641927"/>
        <a:ext cx="299629" cy="409947"/>
      </dsp:txXfrm>
    </dsp:sp>
    <dsp:sp modelId="{73A8C2BA-4934-463D-B456-BC204DB81046}">
      <dsp:nvSpPr>
        <dsp:cNvPr id="0" name=""/>
        <dsp:cNvSpPr/>
      </dsp:nvSpPr>
      <dsp:spPr>
        <a:xfrm>
          <a:off x="5691519" y="1632437"/>
          <a:ext cx="544780" cy="544780"/>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814095" y="1632437"/>
        <a:ext cx="299629" cy="409947"/>
      </dsp:txXfrm>
    </dsp:sp>
    <dsp:sp modelId="{2607DB7B-2B39-434F-8174-2427DE7F5698}">
      <dsp:nvSpPr>
        <dsp:cNvPr id="0" name=""/>
        <dsp:cNvSpPr/>
      </dsp:nvSpPr>
      <dsp:spPr>
        <a:xfrm>
          <a:off x="6166255" y="2622948"/>
          <a:ext cx="544780" cy="54478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6288831" y="2622948"/>
        <a:ext cx="299629" cy="4099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1A1EE-333F-4369-AE9C-8BC2F6468B87}">
      <dsp:nvSpPr>
        <dsp:cNvPr id="0" name=""/>
        <dsp:cNvSpPr/>
      </dsp:nvSpPr>
      <dsp:spPr>
        <a:xfrm>
          <a:off x="0" y="0"/>
          <a:ext cx="6859324" cy="11222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Everyone in Education understands their responsibilities in keeping children safe. Identifying the need is just the start. </a:t>
          </a:r>
        </a:p>
      </dsp:txBody>
      <dsp:txXfrm>
        <a:off x="32868" y="32868"/>
        <a:ext cx="5553544" cy="1056476"/>
      </dsp:txXfrm>
    </dsp:sp>
    <dsp:sp modelId="{08646146-7D75-4998-8CDA-434B87DD02D1}">
      <dsp:nvSpPr>
        <dsp:cNvPr id="0" name=""/>
        <dsp:cNvSpPr/>
      </dsp:nvSpPr>
      <dsp:spPr>
        <a:xfrm>
          <a:off x="574468" y="1326250"/>
          <a:ext cx="6859324" cy="1122212"/>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The new Threshold document 2021 clearly identifies referral pathways. </a:t>
          </a:r>
        </a:p>
      </dsp:txBody>
      <dsp:txXfrm>
        <a:off x="607336" y="1359118"/>
        <a:ext cx="5489682" cy="1056476"/>
      </dsp:txXfrm>
    </dsp:sp>
    <dsp:sp modelId="{9F6AD766-0822-451A-89CF-1B7B95712D2A}">
      <dsp:nvSpPr>
        <dsp:cNvPr id="0" name=""/>
        <dsp:cNvSpPr/>
      </dsp:nvSpPr>
      <dsp:spPr>
        <a:xfrm>
          <a:off x="1140362" y="2652501"/>
          <a:ext cx="6859324" cy="1122212"/>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Level 2 offers single need support for SEN, socialisation, NEAT, language and Communication and not reaching full educational potential</a:t>
          </a:r>
          <a:r>
            <a:rPr lang="en-GB" sz="1700" b="1" kern="1200" dirty="0">
              <a:solidFill>
                <a:schemeClr val="accent2">
                  <a:lumMod val="50000"/>
                </a:schemeClr>
              </a:solidFill>
            </a:rPr>
            <a:t>.</a:t>
          </a:r>
          <a:endParaRPr lang="en-GB" sz="1700" b="1" kern="1200" dirty="0">
            <a:solidFill>
              <a:schemeClr val="tx1"/>
            </a:solidFill>
          </a:endParaRPr>
        </a:p>
      </dsp:txBody>
      <dsp:txXfrm>
        <a:off x="1173230" y="2685369"/>
        <a:ext cx="5498256" cy="1056476"/>
      </dsp:txXfrm>
    </dsp:sp>
    <dsp:sp modelId="{EFCF164B-E9B1-4587-AA1D-7CEA149F340C}">
      <dsp:nvSpPr>
        <dsp:cNvPr id="0" name=""/>
        <dsp:cNvSpPr/>
      </dsp:nvSpPr>
      <dsp:spPr>
        <a:xfrm>
          <a:off x="1714831" y="3978751"/>
          <a:ext cx="6859324" cy="1122212"/>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Level 3 offers support with complex or multiple needs, including Exclusions, Truancy, Preventing Permanent Exclusions, Missing in Education and EHCP’s. </a:t>
          </a:r>
        </a:p>
      </dsp:txBody>
      <dsp:txXfrm>
        <a:off x="1747699" y="4011619"/>
        <a:ext cx="5489682" cy="1056476"/>
      </dsp:txXfrm>
    </dsp:sp>
    <dsp:sp modelId="{23427E62-6481-4102-B123-0EF930F823C1}">
      <dsp:nvSpPr>
        <dsp:cNvPr id="0" name=""/>
        <dsp:cNvSpPr/>
      </dsp:nvSpPr>
      <dsp:spPr>
        <a:xfrm>
          <a:off x="6129886" y="859512"/>
          <a:ext cx="729437" cy="72943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6294009" y="859512"/>
        <a:ext cx="401191" cy="548901"/>
      </dsp:txXfrm>
    </dsp:sp>
    <dsp:sp modelId="{0C991A6A-CC7B-4C53-8124-60863E90C83D}">
      <dsp:nvSpPr>
        <dsp:cNvPr id="0" name=""/>
        <dsp:cNvSpPr/>
      </dsp:nvSpPr>
      <dsp:spPr>
        <a:xfrm>
          <a:off x="6704355" y="2185763"/>
          <a:ext cx="729437" cy="729437"/>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6868478" y="2185763"/>
        <a:ext cx="401191" cy="548901"/>
      </dsp:txXfrm>
    </dsp:sp>
    <dsp:sp modelId="{D5A66F14-DB64-41B5-ADC9-411194FF7E9E}">
      <dsp:nvSpPr>
        <dsp:cNvPr id="0" name=""/>
        <dsp:cNvSpPr/>
      </dsp:nvSpPr>
      <dsp:spPr>
        <a:xfrm>
          <a:off x="7270249" y="3512013"/>
          <a:ext cx="729437" cy="729437"/>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7434372" y="3512013"/>
        <a:ext cx="401191" cy="5489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47BBA-2F62-4466-B177-9404F21F6FAB}">
      <dsp:nvSpPr>
        <dsp:cNvPr id="0" name=""/>
        <dsp:cNvSpPr/>
      </dsp:nvSpPr>
      <dsp:spPr>
        <a:xfrm>
          <a:off x="0" y="0"/>
          <a:ext cx="7288032" cy="15302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Early Help offers wider contextual safeguarding support. For Education it gives you access to agencies that will make a positive difference to the individual, the family, the school and the wider community.</a:t>
          </a:r>
        </a:p>
      </dsp:txBody>
      <dsp:txXfrm>
        <a:off x="44821" y="44821"/>
        <a:ext cx="5636730" cy="1440647"/>
      </dsp:txXfrm>
    </dsp:sp>
    <dsp:sp modelId="{C6A0679D-8858-4AD8-847A-443887A4B70C}">
      <dsp:nvSpPr>
        <dsp:cNvPr id="0" name=""/>
        <dsp:cNvSpPr/>
      </dsp:nvSpPr>
      <dsp:spPr>
        <a:xfrm>
          <a:off x="643061" y="1748143"/>
          <a:ext cx="7288032" cy="1864703"/>
        </a:xfrm>
        <a:prstGeom prst="roundRect">
          <a:avLst>
            <a:gd name="adj" fmla="val 10000"/>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Private Fostering, Radicalisation, Honour based abuse, Parent in Prison, Mental Health, Modern day slavery, Homelessness, Health concerns, substance use, domestic abuse, missing, young carers, youth violence and exploitation. </a:t>
          </a:r>
        </a:p>
      </dsp:txBody>
      <dsp:txXfrm>
        <a:off x="697676" y="1802758"/>
        <a:ext cx="5541052" cy="1755473"/>
      </dsp:txXfrm>
    </dsp:sp>
    <dsp:sp modelId="{2A71A715-C2AF-4D18-AD85-6C76413CCC54}">
      <dsp:nvSpPr>
        <dsp:cNvPr id="0" name=""/>
        <dsp:cNvSpPr/>
      </dsp:nvSpPr>
      <dsp:spPr>
        <a:xfrm>
          <a:off x="1286123" y="3809912"/>
          <a:ext cx="7288032" cy="1060505"/>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chemeClr val="tx1"/>
              </a:solidFill>
            </a:rPr>
            <a:t>Early Help staff will coordinate the support and formulate a plan, holding external agencies to account. </a:t>
          </a:r>
          <a:endParaRPr lang="en-GB" sz="2000" kern="1200" dirty="0">
            <a:solidFill>
              <a:schemeClr val="tx1"/>
            </a:solidFill>
          </a:endParaRPr>
        </a:p>
      </dsp:txBody>
      <dsp:txXfrm>
        <a:off x="1317184" y="3840973"/>
        <a:ext cx="5588160" cy="998383"/>
      </dsp:txXfrm>
    </dsp:sp>
    <dsp:sp modelId="{69F793ED-A45F-4E94-8DAF-065415AFD4D8}">
      <dsp:nvSpPr>
        <dsp:cNvPr id="0" name=""/>
        <dsp:cNvSpPr/>
      </dsp:nvSpPr>
      <dsp:spPr>
        <a:xfrm>
          <a:off x="6293344" y="1160469"/>
          <a:ext cx="994687" cy="9946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6517149" y="1160469"/>
        <a:ext cx="547077" cy="748502"/>
      </dsp:txXfrm>
    </dsp:sp>
    <dsp:sp modelId="{C7C72093-B5B0-4695-8A74-6002E8285ECE}">
      <dsp:nvSpPr>
        <dsp:cNvPr id="0" name=""/>
        <dsp:cNvSpPr/>
      </dsp:nvSpPr>
      <dsp:spPr>
        <a:xfrm>
          <a:off x="6936406" y="2935604"/>
          <a:ext cx="994687" cy="994687"/>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160211" y="2935604"/>
        <a:ext cx="547077" cy="7485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2B89DF8-EB00-4652-978F-4DE6910FC95A}" type="datetimeFigureOut">
              <a:rPr lang="en-GB" smtClean="0"/>
              <a:t>21/03/2022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7F38F8E-2A37-4F04-B52A-DFCD3165B95E}" type="slidenum">
              <a:rPr lang="en-GB" smtClean="0"/>
              <a:t>‹#›</a:t>
            </a:fld>
            <a:endParaRPr lang="en-GB"/>
          </a:p>
        </p:txBody>
      </p:sp>
    </p:spTree>
    <p:extLst>
      <p:ext uri="{BB962C8B-B14F-4D97-AF65-F5344CB8AC3E}">
        <p14:creationId xmlns:p14="http://schemas.microsoft.com/office/powerpoint/2010/main" val="184844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38F8E-2A37-4F04-B52A-DFCD3165B95E}" type="slidenum">
              <a:rPr lang="en-GB" smtClean="0"/>
              <a:t>1</a:t>
            </a:fld>
            <a:endParaRPr lang="en-GB"/>
          </a:p>
        </p:txBody>
      </p:sp>
    </p:spTree>
    <p:extLst>
      <p:ext uri="{BB962C8B-B14F-4D97-AF65-F5344CB8AC3E}">
        <p14:creationId xmlns:p14="http://schemas.microsoft.com/office/powerpoint/2010/main" val="2447130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865188"/>
            <a:ext cx="7689851" cy="4325937"/>
          </a:xfrm>
        </p:spPr>
      </p:sp>
      <p:sp>
        <p:nvSpPr>
          <p:cNvPr id="3" name="Notes Placeholder 2"/>
          <p:cNvSpPr>
            <a:spLocks noGrp="1"/>
          </p:cNvSpPr>
          <p:nvPr>
            <p:ph type="body" idx="1"/>
          </p:nvPr>
        </p:nvSpPr>
        <p:spPr/>
        <p:txBody>
          <a:bodyPr/>
          <a:lstStyle/>
          <a:p>
            <a:pPr marL="0" marR="0" indent="0" algn="l" defTabSz="4039311" rtl="0" eaLnBrk="1" fontAlgn="auto" latinLnBrk="0" hangingPunct="1">
              <a:lnSpc>
                <a:spcPct val="100000"/>
              </a:lnSpc>
              <a:spcBef>
                <a:spcPts val="0"/>
              </a:spcBef>
              <a:spcAft>
                <a:spcPts val="0"/>
              </a:spcAft>
              <a:buClrTx/>
              <a:buSzTx/>
              <a:buFontTx/>
              <a:buNone/>
              <a:tabLst/>
              <a:defRPr/>
            </a:pPr>
            <a:r>
              <a:rPr lang="en-GB" dirty="0"/>
              <a:t>The work of Dudley Neighbourhood Policing unit is in line with the above</a:t>
            </a:r>
            <a:r>
              <a:rPr lang="en-GB" baseline="0" dirty="0"/>
              <a:t> approaches and</a:t>
            </a:r>
            <a:r>
              <a:rPr lang="en-GB" dirty="0"/>
              <a:t> can be simply framed around the below headings:</a:t>
            </a:r>
          </a:p>
          <a:p>
            <a:pPr marL="0" marR="0" indent="0" algn="l" defTabSz="4039311"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4039311" rtl="0" eaLnBrk="1" fontAlgn="auto" latinLnBrk="0" hangingPunct="1">
              <a:lnSpc>
                <a:spcPct val="100000"/>
              </a:lnSpc>
              <a:spcBef>
                <a:spcPts val="0"/>
              </a:spcBef>
              <a:spcAft>
                <a:spcPts val="0"/>
              </a:spcAft>
              <a:buClrTx/>
              <a:buSzTx/>
              <a:buFontTx/>
              <a:buNone/>
              <a:tabLst/>
              <a:defRPr/>
            </a:pPr>
            <a:r>
              <a:rPr lang="en-GB" b="1" dirty="0"/>
              <a:t>Prevention</a:t>
            </a:r>
            <a:r>
              <a:rPr lang="en-GB" dirty="0"/>
              <a:t> – working to build resilience in communities, focussing on a strengths based, trauma informed approach (Just in time prevention v long</a:t>
            </a:r>
            <a:r>
              <a:rPr lang="en-GB" baseline="0" dirty="0"/>
              <a:t> term upstream prevention). ACEs training 2016 &amp; refreshed Trauma informed Training via </a:t>
            </a:r>
            <a:r>
              <a:rPr lang="en-GB" baseline="0" dirty="0" err="1"/>
              <a:t>Barnardos</a:t>
            </a:r>
            <a:r>
              <a:rPr lang="en-GB" baseline="0" dirty="0"/>
              <a:t> in Dudley is currently ongoing</a:t>
            </a:r>
            <a:endParaRPr lang="en-GB" dirty="0"/>
          </a:p>
          <a:p>
            <a:pPr marL="0" marR="0" indent="0" algn="l" defTabSz="4039311" rtl="0" eaLnBrk="1" fontAlgn="auto" latinLnBrk="0" hangingPunct="1">
              <a:lnSpc>
                <a:spcPct val="100000"/>
              </a:lnSpc>
              <a:spcBef>
                <a:spcPts val="0"/>
              </a:spcBef>
              <a:spcAft>
                <a:spcPts val="0"/>
              </a:spcAft>
              <a:buClrTx/>
              <a:buSzTx/>
              <a:buFontTx/>
              <a:buNone/>
              <a:tabLst/>
              <a:defRPr/>
            </a:pPr>
            <a:r>
              <a:rPr lang="en-GB" sz="1200" b="1" baseline="0" dirty="0"/>
              <a:t>Diversion</a:t>
            </a:r>
            <a:r>
              <a:rPr lang="en-GB" sz="1200" baseline="0" dirty="0"/>
              <a:t> - working</a:t>
            </a:r>
            <a:r>
              <a:rPr lang="en-GB" dirty="0"/>
              <a:t> with partners to divert people away from harm through our local pathways including our multi-agency exploitation hub, work through the volunteer sector and for policing we specifically try to engage young people into our Princess Trust and Cadets schemes that are supported by PCSOs as well as volunteer cadet leaders</a:t>
            </a:r>
            <a:endParaRPr lang="en-GB" sz="1200" baseline="0" dirty="0"/>
          </a:p>
          <a:p>
            <a:pPr marL="0" marR="0" indent="0" algn="l" defTabSz="4039311" rtl="0" eaLnBrk="1" fontAlgn="auto" latinLnBrk="0" hangingPunct="1">
              <a:lnSpc>
                <a:spcPct val="100000"/>
              </a:lnSpc>
              <a:spcBef>
                <a:spcPts val="0"/>
              </a:spcBef>
              <a:spcAft>
                <a:spcPts val="0"/>
              </a:spcAft>
              <a:buClrTx/>
              <a:buSzTx/>
              <a:buFontTx/>
              <a:buNone/>
              <a:tabLst/>
              <a:defRPr/>
            </a:pPr>
            <a:r>
              <a:rPr lang="en-GB" b="1" dirty="0"/>
              <a:t>Enforcement </a:t>
            </a:r>
            <a:r>
              <a:rPr lang="en-GB" dirty="0"/>
              <a:t>– by taking action against offenders and disrupting criminals and gangs</a:t>
            </a:r>
          </a:p>
          <a:p>
            <a:pPr marL="0" marR="0" indent="0" algn="l" defTabSz="4039311" rtl="0" eaLnBrk="1" fontAlgn="auto" latinLnBrk="0" hangingPunct="1">
              <a:lnSpc>
                <a:spcPct val="100000"/>
              </a:lnSpc>
              <a:spcBef>
                <a:spcPts val="0"/>
              </a:spcBef>
              <a:spcAft>
                <a:spcPts val="0"/>
              </a:spcAft>
              <a:buClrTx/>
              <a:buSzTx/>
              <a:buFontTx/>
              <a:buNone/>
              <a:tabLst/>
              <a:defRPr/>
            </a:pPr>
            <a:r>
              <a:rPr lang="en-GB" sz="1200" b="1" baseline="0" dirty="0"/>
              <a:t>Rehabilitatio</a:t>
            </a:r>
            <a:r>
              <a:rPr lang="en-GB" sz="1200" baseline="0" dirty="0"/>
              <a:t>n – through working with perpetrators</a:t>
            </a:r>
            <a:r>
              <a:rPr lang="en-GB" sz="1200" dirty="0"/>
              <a:t> and offenders  in our offender management model alongside probation colleagues</a:t>
            </a:r>
            <a:endParaRPr lang="en-GB" sz="1200" baseline="0" dirty="0"/>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mixture</a:t>
            </a:r>
            <a:r>
              <a:rPr lang="en-GB" baseline="0" dirty="0"/>
              <a:t> of Police officers, PCSOs and Police staff members delivering this service across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Neighbourhood teams – which are placed based and aligned to a number of wards,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Neighbourhood Task Force – which are a proactive team mainly focussed on trying to disrupt serious organised crime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Partnership Team – incorporating our licencing officers, vulnerability officer, ASB and Crime portfolio and Young persons officers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Local Offender management Team – the rehabilitative function mention above – seeking to prevent reoffending, incorporating </a:t>
            </a:r>
            <a:r>
              <a:rPr lang="en-GB" baseline="0" dirty="0" err="1"/>
              <a:t>staturory</a:t>
            </a:r>
            <a:r>
              <a:rPr lang="en-GB" baseline="0" dirty="0"/>
              <a:t> responsibilities under MAPPA (Multi-agency Public Protection arrangements) for violent and sex offenders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aseline="0" dirty="0"/>
              <a:t>The early help work sits mainly in Neighbourhood teams and our Partnership function</a:t>
            </a:r>
          </a:p>
        </p:txBody>
      </p:sp>
      <p:sp>
        <p:nvSpPr>
          <p:cNvPr id="4" name="Slide Number Placeholder 3"/>
          <p:cNvSpPr>
            <a:spLocks noGrp="1"/>
          </p:cNvSpPr>
          <p:nvPr>
            <p:ph type="sldNum" sz="quarter" idx="10"/>
          </p:nvPr>
        </p:nvSpPr>
        <p:spPr/>
        <p:txBody>
          <a:bodyPr/>
          <a:lstStyle/>
          <a:p>
            <a:pPr marL="0" marR="0" lvl="0" indent="0" algn="r" defTabSz="952455" rtl="0" eaLnBrk="1" fontAlgn="auto" latinLnBrk="0" hangingPunct="1">
              <a:lnSpc>
                <a:spcPct val="100000"/>
              </a:lnSpc>
              <a:spcBef>
                <a:spcPts val="0"/>
              </a:spcBef>
              <a:spcAft>
                <a:spcPts val="0"/>
              </a:spcAft>
              <a:buClrTx/>
              <a:buSzTx/>
              <a:buFontTx/>
              <a:buNone/>
              <a:tabLst/>
              <a:defRPr/>
            </a:pPr>
            <a:fld id="{3EC7C5EB-9470-499E-AEEA-AAB15A24B11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2455"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23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role of</a:t>
            </a:r>
            <a:r>
              <a:rPr lang="en-GB" baseline="0" dirty="0"/>
              <a:t> the EH officers will be </a:t>
            </a:r>
            <a:br>
              <a:rPr lang="en-GB" baseline="0" dirty="0"/>
            </a:br>
            <a:r>
              <a:rPr lang="en-GB" sz="1200" kern="1200" dirty="0">
                <a:solidFill>
                  <a:schemeClr val="tx1"/>
                </a:solidFill>
                <a:effectLst/>
                <a:latin typeface="+mn-lt"/>
                <a:ea typeface="+mn-ea"/>
                <a:cs typeface="+mn-cs"/>
              </a:rPr>
              <a:t>- to provide a coordinated approach to early help, intervention and prevention across the Neighbourhood Policing Unit.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to identify issues of vulnerability across communities involving children and families and maximise opportunities to reduce demand and to support with early help and appropriate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to support those families and</a:t>
            </a:r>
            <a:r>
              <a:rPr lang="en-GB" sz="1200" kern="1200" baseline="0" dirty="0">
                <a:solidFill>
                  <a:schemeClr val="tx1"/>
                </a:solidFill>
                <a:effectLst/>
                <a:latin typeface="+mn-lt"/>
                <a:ea typeface="+mn-ea"/>
                <a:cs typeface="+mn-cs"/>
              </a:rPr>
              <a:t> be the</a:t>
            </a:r>
            <a:r>
              <a:rPr lang="en-GB" sz="1200" kern="1200" dirty="0">
                <a:solidFill>
                  <a:schemeClr val="tx1"/>
                </a:solidFill>
                <a:effectLst/>
                <a:latin typeface="+mn-lt"/>
                <a:ea typeface="+mn-ea"/>
                <a:cs typeface="+mn-cs"/>
              </a:rPr>
              <a:t> link between WM Police and the partnership Early Help Structure,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strengthen existing partnerships, to reduce violence, risk and vulnerability and provide every opportunity for children and families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prosper.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a:t>
            </a:r>
            <a:r>
              <a:rPr lang="en-GB" sz="1200" kern="1200" baseline="0" dirty="0">
                <a:solidFill>
                  <a:schemeClr val="tx1"/>
                </a:solidFill>
                <a:effectLst/>
                <a:latin typeface="+mn-lt"/>
                <a:ea typeface="+mn-ea"/>
                <a:cs typeface="+mn-cs"/>
              </a:rPr>
              <a:t> be working with colleagues over the coming months to design the logistics in order to welcome the new officers to the team at Dudley.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In addition to the newly trained officers – we are currently undergoing CPD for every officer focussing on vulnerability – what it is and what we need to do as a service when we identify it.</a:t>
            </a:r>
          </a:p>
          <a:p>
            <a:r>
              <a:rPr lang="en-GB" dirty="0"/>
              <a:t>The training also differentiates between vulnerability and safeguarding thresholds to ensure that we are getting the right referrals to the right places within the model.</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F851F-1687-43E9-895F-7CD543AE58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54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F38F8E-2A37-4F04-B52A-DFCD3165B95E}" type="slidenum">
              <a:rPr lang="en-GB" smtClean="0"/>
              <a:t>12</a:t>
            </a:fld>
            <a:endParaRPr lang="en-GB"/>
          </a:p>
        </p:txBody>
      </p:sp>
    </p:spTree>
    <p:extLst>
      <p:ext uri="{BB962C8B-B14F-4D97-AF65-F5344CB8AC3E}">
        <p14:creationId xmlns:p14="http://schemas.microsoft.com/office/powerpoint/2010/main" val="257826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13</a:t>
            </a:fld>
            <a:endParaRPr lang="en-GB"/>
          </a:p>
        </p:txBody>
      </p:sp>
    </p:spTree>
    <p:extLst>
      <p:ext uri="{BB962C8B-B14F-4D97-AF65-F5344CB8AC3E}">
        <p14:creationId xmlns:p14="http://schemas.microsoft.com/office/powerpoint/2010/main" val="289420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14</a:t>
            </a:fld>
            <a:endParaRPr lang="en-GB"/>
          </a:p>
        </p:txBody>
      </p:sp>
    </p:spTree>
    <p:extLst>
      <p:ext uri="{BB962C8B-B14F-4D97-AF65-F5344CB8AC3E}">
        <p14:creationId xmlns:p14="http://schemas.microsoft.com/office/powerpoint/2010/main" val="353902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15</a:t>
            </a:fld>
            <a:endParaRPr lang="en-GB"/>
          </a:p>
        </p:txBody>
      </p:sp>
    </p:spTree>
    <p:extLst>
      <p:ext uri="{BB962C8B-B14F-4D97-AF65-F5344CB8AC3E}">
        <p14:creationId xmlns:p14="http://schemas.microsoft.com/office/powerpoint/2010/main" val="347568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80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15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23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61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A7F38F8E-2A37-4F04-B52A-DFCD3165B95E}" type="slidenum">
              <a:rPr lang="en-GB" smtClean="0"/>
              <a:t>2</a:t>
            </a:fld>
            <a:endParaRPr lang="en-GB"/>
          </a:p>
        </p:txBody>
      </p:sp>
    </p:spTree>
    <p:extLst>
      <p:ext uri="{BB962C8B-B14F-4D97-AF65-F5344CB8AC3E}">
        <p14:creationId xmlns:p14="http://schemas.microsoft.com/office/powerpoint/2010/main" val="823082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25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191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985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307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24</a:t>
            </a:fld>
            <a:endParaRPr lang="en-GB"/>
          </a:p>
        </p:txBody>
      </p:sp>
    </p:spTree>
    <p:extLst>
      <p:ext uri="{BB962C8B-B14F-4D97-AF65-F5344CB8AC3E}">
        <p14:creationId xmlns:p14="http://schemas.microsoft.com/office/powerpoint/2010/main" val="3918831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25</a:t>
            </a:fld>
            <a:endParaRPr lang="en-GB"/>
          </a:p>
        </p:txBody>
      </p:sp>
    </p:spTree>
    <p:extLst>
      <p:ext uri="{BB962C8B-B14F-4D97-AF65-F5344CB8AC3E}">
        <p14:creationId xmlns:p14="http://schemas.microsoft.com/office/powerpoint/2010/main" val="3565714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36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40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854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47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F38F8E-2A37-4F04-B52A-DFCD3165B95E}" type="slidenum">
              <a:rPr lang="en-GB" smtClean="0"/>
              <a:t>3</a:t>
            </a:fld>
            <a:endParaRPr lang="en-GB"/>
          </a:p>
        </p:txBody>
      </p:sp>
    </p:spTree>
    <p:extLst>
      <p:ext uri="{BB962C8B-B14F-4D97-AF65-F5344CB8AC3E}">
        <p14:creationId xmlns:p14="http://schemas.microsoft.com/office/powerpoint/2010/main" val="6706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054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653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733B-A530-4443-A38E-8B2537B089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26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A7F38F8E-2A37-4F04-B52A-DFCD3165B95E}" type="slidenum">
              <a:rPr lang="en-GB" smtClean="0"/>
              <a:t>33</a:t>
            </a:fld>
            <a:endParaRPr lang="en-GB"/>
          </a:p>
        </p:txBody>
      </p:sp>
    </p:spTree>
    <p:extLst>
      <p:ext uri="{BB962C8B-B14F-4D97-AF65-F5344CB8AC3E}">
        <p14:creationId xmlns:p14="http://schemas.microsoft.com/office/powerpoint/2010/main" val="136900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38F8E-2A37-4F04-B52A-DFCD3165B95E}" type="slidenum">
              <a:rPr lang="en-GB" smtClean="0"/>
              <a:t>34</a:t>
            </a:fld>
            <a:endParaRPr lang="en-GB"/>
          </a:p>
        </p:txBody>
      </p:sp>
    </p:spTree>
    <p:extLst>
      <p:ext uri="{BB962C8B-B14F-4D97-AF65-F5344CB8AC3E}">
        <p14:creationId xmlns:p14="http://schemas.microsoft.com/office/powerpoint/2010/main" val="3209783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35</a:t>
            </a:fld>
            <a:endParaRPr lang="en-GB"/>
          </a:p>
        </p:txBody>
      </p:sp>
    </p:spTree>
    <p:extLst>
      <p:ext uri="{BB962C8B-B14F-4D97-AF65-F5344CB8AC3E}">
        <p14:creationId xmlns:p14="http://schemas.microsoft.com/office/powerpoint/2010/main" val="2007844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38F8E-2A37-4F04-B52A-DFCD3165B95E}" type="slidenum">
              <a:rPr lang="en-GB" smtClean="0"/>
              <a:t>36</a:t>
            </a:fld>
            <a:endParaRPr lang="en-GB"/>
          </a:p>
        </p:txBody>
      </p:sp>
    </p:spTree>
    <p:extLst>
      <p:ext uri="{BB962C8B-B14F-4D97-AF65-F5344CB8AC3E}">
        <p14:creationId xmlns:p14="http://schemas.microsoft.com/office/powerpoint/2010/main" val="28237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37</a:t>
            </a:fld>
            <a:endParaRPr lang="en-GB"/>
          </a:p>
        </p:txBody>
      </p:sp>
    </p:spTree>
    <p:extLst>
      <p:ext uri="{BB962C8B-B14F-4D97-AF65-F5344CB8AC3E}">
        <p14:creationId xmlns:p14="http://schemas.microsoft.com/office/powerpoint/2010/main" val="496764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38</a:t>
            </a:fld>
            <a:endParaRPr lang="en-GB"/>
          </a:p>
        </p:txBody>
      </p:sp>
    </p:spTree>
    <p:extLst>
      <p:ext uri="{BB962C8B-B14F-4D97-AF65-F5344CB8AC3E}">
        <p14:creationId xmlns:p14="http://schemas.microsoft.com/office/powerpoint/2010/main" val="3753389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39</a:t>
            </a:fld>
            <a:endParaRPr lang="en-GB"/>
          </a:p>
        </p:txBody>
      </p:sp>
    </p:spTree>
    <p:extLst>
      <p:ext uri="{BB962C8B-B14F-4D97-AF65-F5344CB8AC3E}">
        <p14:creationId xmlns:p14="http://schemas.microsoft.com/office/powerpoint/2010/main" val="11053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F38F8E-2A37-4F04-B52A-DFCD3165B95E}" type="slidenum">
              <a:rPr lang="en-GB" smtClean="0"/>
              <a:t>4</a:t>
            </a:fld>
            <a:endParaRPr lang="en-GB"/>
          </a:p>
        </p:txBody>
      </p:sp>
    </p:spTree>
    <p:extLst>
      <p:ext uri="{BB962C8B-B14F-4D97-AF65-F5344CB8AC3E}">
        <p14:creationId xmlns:p14="http://schemas.microsoft.com/office/powerpoint/2010/main" val="413538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40</a:t>
            </a:fld>
            <a:endParaRPr lang="en-GB"/>
          </a:p>
        </p:txBody>
      </p:sp>
    </p:spTree>
    <p:extLst>
      <p:ext uri="{BB962C8B-B14F-4D97-AF65-F5344CB8AC3E}">
        <p14:creationId xmlns:p14="http://schemas.microsoft.com/office/powerpoint/2010/main" val="3912899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37AEA-8E7B-417E-A55F-5B4DC5269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45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43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48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475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888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764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309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6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F38F8E-2A37-4F04-B52A-DFCD3165B95E}" type="slidenum">
              <a:rPr lang="en-GB" smtClean="0"/>
              <a:t>5</a:t>
            </a:fld>
            <a:endParaRPr lang="en-GB"/>
          </a:p>
        </p:txBody>
      </p:sp>
    </p:spTree>
    <p:extLst>
      <p:ext uri="{BB962C8B-B14F-4D97-AF65-F5344CB8AC3E}">
        <p14:creationId xmlns:p14="http://schemas.microsoft.com/office/powerpoint/2010/main" val="3892961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817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087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FAF8-638B-40E3-BAD5-F886621BB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71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7F38F8E-2A37-4F04-B52A-DFCD3165B95E}" type="slidenum">
              <a:rPr lang="en-GB" smtClean="0"/>
              <a:t>53</a:t>
            </a:fld>
            <a:endParaRPr lang="en-GB"/>
          </a:p>
        </p:txBody>
      </p:sp>
    </p:spTree>
    <p:extLst>
      <p:ext uri="{BB962C8B-B14F-4D97-AF65-F5344CB8AC3E}">
        <p14:creationId xmlns:p14="http://schemas.microsoft.com/office/powerpoint/2010/main" val="3588288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38F8E-2A37-4F04-B52A-DFCD3165B95E}" type="slidenum">
              <a:rPr lang="en-GB" smtClean="0"/>
              <a:t>54</a:t>
            </a:fld>
            <a:endParaRPr lang="en-GB"/>
          </a:p>
        </p:txBody>
      </p:sp>
    </p:spTree>
    <p:extLst>
      <p:ext uri="{BB962C8B-B14F-4D97-AF65-F5344CB8AC3E}">
        <p14:creationId xmlns:p14="http://schemas.microsoft.com/office/powerpoint/2010/main" val="665676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8F8E-2A37-4F04-B52A-DFCD3165B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9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6</a:t>
            </a:fld>
            <a:endParaRPr lang="en-GB"/>
          </a:p>
        </p:txBody>
      </p:sp>
    </p:spTree>
    <p:extLst>
      <p:ext uri="{BB962C8B-B14F-4D97-AF65-F5344CB8AC3E}">
        <p14:creationId xmlns:p14="http://schemas.microsoft.com/office/powerpoint/2010/main" val="132134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38F8E-2A37-4F04-B52A-DFCD3165B95E}" type="slidenum">
              <a:rPr lang="en-GB" smtClean="0"/>
              <a:t>7</a:t>
            </a:fld>
            <a:endParaRPr lang="en-GB"/>
          </a:p>
        </p:txBody>
      </p:sp>
    </p:spTree>
    <p:extLst>
      <p:ext uri="{BB962C8B-B14F-4D97-AF65-F5344CB8AC3E}">
        <p14:creationId xmlns:p14="http://schemas.microsoft.com/office/powerpoint/2010/main" val="422319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F851F-1687-43E9-895F-7CD543AE58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21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865188"/>
            <a:ext cx="7689851" cy="4325937"/>
          </a:xfrm>
        </p:spPr>
      </p:sp>
      <p:sp>
        <p:nvSpPr>
          <p:cNvPr id="3" name="Notes Placeholder 2"/>
          <p:cNvSpPr>
            <a:spLocks noGrp="1"/>
          </p:cNvSpPr>
          <p:nvPr>
            <p:ph type="body" idx="1"/>
          </p:nvPr>
        </p:nvSpPr>
        <p:spPr>
          <a:xfrm>
            <a:off x="666550" y="5106456"/>
            <a:ext cx="5332398" cy="5931552"/>
          </a:xfrm>
        </p:spPr>
        <p:txBody>
          <a:bodyPr/>
          <a:lstStyle/>
          <a:p>
            <a:pPr marL="0" marR="0" indent="0" algn="l" defTabSz="4039311" rtl="0" eaLnBrk="1" fontAlgn="auto" latinLnBrk="0" hangingPunct="1">
              <a:lnSpc>
                <a:spcPct val="100000"/>
              </a:lnSpc>
              <a:spcBef>
                <a:spcPts val="0"/>
              </a:spcBef>
              <a:spcAft>
                <a:spcPts val="0"/>
              </a:spcAft>
              <a:buClrTx/>
              <a:buSzTx/>
              <a:buFontTx/>
              <a:buNone/>
              <a:tabLst/>
              <a:defRPr/>
            </a:pPr>
            <a:r>
              <a:rPr lang="en-GB" sz="1200" baseline="0" dirty="0"/>
              <a:t>The role</a:t>
            </a:r>
            <a:r>
              <a:rPr lang="en-GB" sz="1200" dirty="0"/>
              <a:t> of Neighbourhood policing </a:t>
            </a:r>
            <a:r>
              <a:rPr lang="en-GB" sz="1200" baseline="0" dirty="0"/>
              <a:t>is to prevent harm in the first place (early help model) and prevent harm happening again (preventative problem solving) alongside activities designed to activate citizens and build community resilience.</a:t>
            </a:r>
          </a:p>
          <a:p>
            <a:pPr marL="0" marR="0" indent="0" algn="l" defTabSz="4039311"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4039311" rtl="0" eaLnBrk="1" fontAlgn="auto" latinLnBrk="0" hangingPunct="1">
              <a:lnSpc>
                <a:spcPct val="100000"/>
              </a:lnSpc>
              <a:spcBef>
                <a:spcPts val="0"/>
              </a:spcBef>
              <a:spcAft>
                <a:spcPts val="0"/>
              </a:spcAft>
              <a:buClrTx/>
              <a:buSzTx/>
              <a:buFontTx/>
              <a:buNone/>
              <a:tabLst/>
              <a:defRPr/>
            </a:pPr>
            <a:r>
              <a:rPr lang="en-GB" sz="1200" baseline="0" dirty="0"/>
              <a:t>We know the later the intervention the greater the cost to organisations, but also the greater the harm to individuals and communities, this is shown in studies that have been completed</a:t>
            </a:r>
            <a:r>
              <a:rPr lang="en-GB" dirty="0"/>
              <a:t> – not just for policing, but for many services. This is why the need to work in partnership for the benefit of our communities is vitally important – more about how we are going to build on that shortly.</a:t>
            </a:r>
          </a:p>
          <a:p>
            <a:pPr marL="0" marR="0" indent="0" algn="l" defTabSz="4039311" rtl="0" eaLnBrk="1" fontAlgn="auto" latinLnBrk="0" hangingPunct="1">
              <a:lnSpc>
                <a:spcPct val="100000"/>
              </a:lnSpc>
              <a:spcBef>
                <a:spcPts val="0"/>
              </a:spcBef>
              <a:spcAft>
                <a:spcPts val="0"/>
              </a:spcAft>
              <a:buClrTx/>
              <a:buSzTx/>
              <a:buFontTx/>
              <a:buNone/>
              <a:tabLst/>
              <a:defRPr/>
            </a:pPr>
            <a:endParaRPr lang="en-GB" dirty="0"/>
          </a:p>
          <a:p>
            <a:pPr marL="0" marR="0" indent="0" algn="l" defTabSz="4039311"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4039311"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4039311" rtl="0" eaLnBrk="1" fontAlgn="auto" latinLnBrk="0" hangingPunct="1">
              <a:lnSpc>
                <a:spcPct val="100000"/>
              </a:lnSpc>
              <a:spcBef>
                <a:spcPts val="0"/>
              </a:spcBef>
              <a:spcAft>
                <a:spcPts val="0"/>
              </a:spcAft>
              <a:buClrTx/>
              <a:buSzTx/>
              <a:buFontTx/>
              <a:buNone/>
              <a:tabLst/>
              <a:defRPr/>
            </a:pPr>
            <a:endParaRPr lang="en-GB" sz="1200" baseline="0" dirty="0"/>
          </a:p>
          <a:p>
            <a:endParaRPr lang="en-GB" sz="1200" dirty="0"/>
          </a:p>
        </p:txBody>
      </p:sp>
    </p:spTree>
    <p:extLst>
      <p:ext uri="{BB962C8B-B14F-4D97-AF65-F5344CB8AC3E}">
        <p14:creationId xmlns:p14="http://schemas.microsoft.com/office/powerpoint/2010/main" val="303638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2B4D-63A5-40B1-A988-BB7200521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87B90E-1A33-4DB9-9A9C-38EF98329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8AE423-7701-4EDA-B96D-78E2C5109654}"/>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8B8F849E-A0E6-4838-B357-D75762A96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5D4EDA-99CB-4F2B-847E-03BB1D75DD61}"/>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293150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FA16-AFC4-44EF-9EDB-9B761C7410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098865-D479-4E0B-906A-162DADEEF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C31FA8-E2D7-4A8A-A889-11CD8775DB26}"/>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28B4CA6D-622E-462E-944F-6FADA81F3F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BADD2A-52F4-4B36-9D24-00EF7D4F3910}"/>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139380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498B8-2A69-4C7E-AA78-A036863CB4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CDFC7D-8842-4E21-94AC-0A7CE91FCA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1B62C6-3FAB-4607-B838-95FE9CB28836}"/>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09CD25D1-7572-4DA2-9774-AD16DA277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663B7-D09B-44B6-AAF1-859F80BA7D97}"/>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400839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1"/>
            <a:ext cx="12192000" cy="6830677"/>
          </a:xfrm>
          <a:prstGeom prst="rect">
            <a:avLst/>
          </a:prstGeom>
        </p:spPr>
      </p:pic>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278082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1"/>
            <a:ext cx="12192000" cy="683067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02263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411153607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1"/>
            <a:ext cx="12192000" cy="683067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189389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29749827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15031865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230943419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26879625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8F33-AEBC-4317-A48F-8F3BC1E538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81CB7-CD19-4BE1-ABCB-BD2C7A94B7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2E760C-C2E9-4CA8-9D51-098F48AB3162}"/>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FE7FA352-7CBC-4D3F-AA24-54583F4E6D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2886B-BF5B-483C-9721-48570157907A}"/>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1326266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32750849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29257562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9653B-CCBE-9A46-9A79-0994C55069CA}" type="datetimeFigureOut">
              <a:rPr lang="en-US" smtClean="0"/>
              <a:pPr/>
              <a:t>3/21/2022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EE81FF7-4A03-BA47-9835-D204C139CBB0}" type="slidenum">
              <a:rPr lang="en-US" smtClean="0"/>
              <a:pPr/>
              <a:t>‹#›</a:t>
            </a:fld>
            <a:endParaRPr lang="en-US"/>
          </a:p>
        </p:txBody>
      </p:sp>
    </p:spTree>
    <p:extLst>
      <p:ext uri="{BB962C8B-B14F-4D97-AF65-F5344CB8AC3E}">
        <p14:creationId xmlns:p14="http://schemas.microsoft.com/office/powerpoint/2010/main" val="3741125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20" indent="0" algn="ctr">
              <a:buNone/>
              <a:defRPr>
                <a:solidFill>
                  <a:schemeClr val="tx1">
                    <a:tint val="75000"/>
                  </a:schemeClr>
                </a:solidFill>
              </a:defRPr>
            </a:lvl3pPr>
            <a:lvl4pPr marL="1371480" indent="0" algn="ctr">
              <a:buNone/>
              <a:defRPr>
                <a:solidFill>
                  <a:schemeClr val="tx1">
                    <a:tint val="75000"/>
                  </a:schemeClr>
                </a:solidFill>
              </a:defRPr>
            </a:lvl4pPr>
            <a:lvl5pPr marL="1828640" indent="0" algn="ctr">
              <a:buNone/>
              <a:defRPr>
                <a:solidFill>
                  <a:schemeClr val="tx1">
                    <a:tint val="75000"/>
                  </a:schemeClr>
                </a:solidFill>
              </a:defRPr>
            </a:lvl5pPr>
            <a:lvl6pPr marL="2285801" indent="0" algn="ctr">
              <a:buNone/>
              <a:defRPr>
                <a:solidFill>
                  <a:schemeClr val="tx1">
                    <a:tint val="75000"/>
                  </a:schemeClr>
                </a:solidFill>
              </a:defRPr>
            </a:lvl6pPr>
            <a:lvl7pPr marL="2742962" indent="0" algn="ctr">
              <a:buNone/>
              <a:defRPr>
                <a:solidFill>
                  <a:schemeClr val="tx1">
                    <a:tint val="75000"/>
                  </a:schemeClr>
                </a:solidFill>
              </a:defRPr>
            </a:lvl7pPr>
            <a:lvl8pPr marL="3200122"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B4D5B67E-CB89-490E-8700-A9835739D103}" type="datetimeFigureOut">
              <a:rPr lang="en-GB" smtClean="0"/>
              <a:pPr>
                <a:defRPr/>
              </a:pPr>
              <a:t>21/03/2022</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1D63DFA-2A46-4CCB-B84E-78A5AB803333}" type="slidenum">
              <a:rPr lang="en-GB" altLang="en-US" smtClean="0"/>
              <a:pPr>
                <a:defRPr/>
              </a:pPr>
              <a:t>‹#›</a:t>
            </a:fld>
            <a:endParaRPr lang="en-GB"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2"/>
            <a:ext cx="1219411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39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DEBBB3E-15F7-4644-A3EC-758848EF4E8F}" type="datetimeFigureOut">
              <a:rPr lang="en-GB" smtClean="0"/>
              <a:pPr>
                <a:defRPr/>
              </a:pPr>
              <a:t>21/03/2022</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34B435F-F951-42AD-9761-A4C048558219}" type="slidenum">
              <a:rPr lang="en-GB" altLang="en-US" smtClean="0"/>
              <a:pPr>
                <a:defRPr/>
              </a:pPr>
              <a:t>‹#›</a:t>
            </a:fld>
            <a:endParaRPr lang="en-GB" altLang="en-US"/>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897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60" indent="0">
              <a:buNone/>
              <a:defRPr sz="1800">
                <a:solidFill>
                  <a:schemeClr val="tx1">
                    <a:tint val="75000"/>
                  </a:schemeClr>
                </a:solidFill>
              </a:defRPr>
            </a:lvl2pPr>
            <a:lvl3pPr marL="914320" indent="0">
              <a:buNone/>
              <a:defRPr sz="1600">
                <a:solidFill>
                  <a:schemeClr val="tx1">
                    <a:tint val="75000"/>
                  </a:schemeClr>
                </a:solidFill>
              </a:defRPr>
            </a:lvl3pPr>
            <a:lvl4pPr marL="1371480" indent="0">
              <a:buNone/>
              <a:defRPr sz="1400">
                <a:solidFill>
                  <a:schemeClr val="tx1">
                    <a:tint val="75000"/>
                  </a:schemeClr>
                </a:solidFill>
              </a:defRPr>
            </a:lvl4pPr>
            <a:lvl5pPr marL="1828640" indent="0">
              <a:buNone/>
              <a:defRPr sz="1400">
                <a:solidFill>
                  <a:schemeClr val="tx1">
                    <a:tint val="75000"/>
                  </a:schemeClr>
                </a:solidFill>
              </a:defRPr>
            </a:lvl5pPr>
            <a:lvl6pPr marL="2285801" indent="0">
              <a:buNone/>
              <a:defRPr sz="1400">
                <a:solidFill>
                  <a:schemeClr val="tx1">
                    <a:tint val="75000"/>
                  </a:schemeClr>
                </a:solidFill>
              </a:defRPr>
            </a:lvl6pPr>
            <a:lvl7pPr marL="2742962" indent="0">
              <a:buNone/>
              <a:defRPr sz="1400">
                <a:solidFill>
                  <a:schemeClr val="tx1">
                    <a:tint val="75000"/>
                  </a:schemeClr>
                </a:solidFill>
              </a:defRPr>
            </a:lvl7pPr>
            <a:lvl8pPr marL="3200122" indent="0">
              <a:buNone/>
              <a:defRPr sz="1400">
                <a:solidFill>
                  <a:schemeClr val="tx1">
                    <a:tint val="75000"/>
                  </a:schemeClr>
                </a:solidFill>
              </a:defRPr>
            </a:lvl8pPr>
            <a:lvl9pPr marL="365728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B93599A-9A85-4B23-99EE-5BF61DA08B73}" type="datetimeFigureOut">
              <a:rPr lang="en-GB" smtClean="0"/>
              <a:pPr>
                <a:defRPr/>
              </a:pPr>
              <a:t>21/03/2022</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8B2FBF6-8049-4F23-8D50-FA97A2A5B024}" type="slidenum">
              <a:rPr lang="en-GB" altLang="en-US" smtClean="0"/>
              <a:pPr>
                <a:defRPr/>
              </a:pPr>
              <a:t>‹#›</a:t>
            </a:fld>
            <a:endParaRPr lang="en-GB"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2"/>
            <a:ext cx="1219411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12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42684" y="5880103"/>
            <a:ext cx="25474083" cy="16633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8519967" y="5880103"/>
            <a:ext cx="25476200" cy="16633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9EA0B0F9-7E2E-4FCF-96B8-9407C5B424DF}" type="datetimeFigureOut">
              <a:rPr lang="en-GB" smtClean="0"/>
              <a:pPr>
                <a:defRPr/>
              </a:pPr>
              <a:t>21/03/2022</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B9B0D8C-A636-4A5C-9045-4C1AAE96EF19}" type="slidenum">
              <a:rPr lang="en-GB" altLang="en-US" smtClean="0"/>
              <a:pPr>
                <a:defRPr/>
              </a:pPr>
              <a:t>‹#›</a:t>
            </a:fld>
            <a:endParaRPr lang="en-GB" altLang="en-US"/>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148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60" indent="0">
              <a:buNone/>
              <a:defRPr sz="2000" b="1"/>
            </a:lvl2pPr>
            <a:lvl3pPr marL="914320" indent="0">
              <a:buNone/>
              <a:defRPr sz="1800" b="1"/>
            </a:lvl3pPr>
            <a:lvl4pPr marL="1371480" indent="0">
              <a:buNone/>
              <a:defRPr sz="1600" b="1"/>
            </a:lvl4pPr>
            <a:lvl5pPr marL="1828640" indent="0">
              <a:buNone/>
              <a:defRPr sz="1600" b="1"/>
            </a:lvl5pPr>
            <a:lvl6pPr marL="2285801" indent="0">
              <a:buNone/>
              <a:defRPr sz="1600" b="1"/>
            </a:lvl6pPr>
            <a:lvl7pPr marL="2742962" indent="0">
              <a:buNone/>
              <a:defRPr sz="1600" b="1"/>
            </a:lvl7pPr>
            <a:lvl8pPr marL="3200122"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60" indent="0">
              <a:buNone/>
              <a:defRPr sz="2000" b="1"/>
            </a:lvl2pPr>
            <a:lvl3pPr marL="914320" indent="0">
              <a:buNone/>
              <a:defRPr sz="1800" b="1"/>
            </a:lvl3pPr>
            <a:lvl4pPr marL="1371480" indent="0">
              <a:buNone/>
              <a:defRPr sz="1600" b="1"/>
            </a:lvl4pPr>
            <a:lvl5pPr marL="1828640" indent="0">
              <a:buNone/>
              <a:defRPr sz="1600" b="1"/>
            </a:lvl5pPr>
            <a:lvl6pPr marL="2285801" indent="0">
              <a:buNone/>
              <a:defRPr sz="1600" b="1"/>
            </a:lvl6pPr>
            <a:lvl7pPr marL="2742962" indent="0">
              <a:buNone/>
              <a:defRPr sz="1600" b="1"/>
            </a:lvl7pPr>
            <a:lvl8pPr marL="3200122"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42BE70AC-C27B-4E1A-BEAC-56BBDEF34CFC}" type="datetimeFigureOut">
              <a:rPr lang="en-GB" smtClean="0"/>
              <a:pPr>
                <a:defRPr/>
              </a:pPr>
              <a:t>21/03/2022</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E8257C16-B2E0-4DBB-866F-75585250C18B}" type="slidenum">
              <a:rPr lang="en-GB" altLang="en-US" smtClean="0"/>
              <a:pPr>
                <a:defRPr/>
              </a:pPr>
              <a:t>‹#›</a:t>
            </a:fld>
            <a:endParaRPr lang="en-GB" altLang="en-US"/>
          </a:p>
        </p:txBody>
      </p:sp>
      <p:pic>
        <p:nvPicPr>
          <p:cNvPr id="10"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905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BDA8BB4-8E88-4B7C-A9D5-3150DD695EFA}" type="datetimeFigureOut">
              <a:rPr lang="en-GB" smtClean="0"/>
              <a:pPr>
                <a:defRPr/>
              </a:pPr>
              <a:t>21/03/2022</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7361D52A-1DCA-4808-8BAD-CDC0C3C80956}" type="slidenum">
              <a:rPr lang="en-GB" altLang="en-US" smtClean="0"/>
              <a:pPr>
                <a:defRPr/>
              </a:pPr>
              <a:t>‹#›</a:t>
            </a:fld>
            <a:endParaRPr lang="en-GB" altLang="en-US"/>
          </a:p>
        </p:txBody>
      </p:sp>
      <p:pic>
        <p:nvPicPr>
          <p:cNvPr id="6"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3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7A136E3-27AC-4D09-9392-E798195140D1}" type="datetimeFigureOut">
              <a:rPr lang="en-GB" smtClean="0"/>
              <a:pPr>
                <a:defRPr/>
              </a:pPr>
              <a:t>21/03/2022</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3C81BAD-9D97-486E-8C02-B8918FE95A1C}" type="slidenum">
              <a:rPr lang="en-GB" altLang="en-US" smtClean="0"/>
              <a:pPr>
                <a:defRPr/>
              </a:pPr>
              <a:t>‹#›</a:t>
            </a:fld>
            <a:endParaRPr lang="en-GB" altLang="en-US"/>
          </a:p>
        </p:txBody>
      </p:sp>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39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DAC3-7AE1-4851-A276-31C900C61A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D4EF53-E719-4F02-B5DE-064E3AC23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43431-E6B4-4DCF-BC02-B688A438BC29}"/>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ED877167-1518-4E35-9138-1ACF14D924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94D09-CE7D-4415-B837-9878A9AA0AF5}"/>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2802142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60" indent="0">
              <a:buNone/>
              <a:defRPr sz="1200"/>
            </a:lvl2pPr>
            <a:lvl3pPr marL="914320" indent="0">
              <a:buNone/>
              <a:defRPr sz="1000"/>
            </a:lvl3pPr>
            <a:lvl4pPr marL="1371480" indent="0">
              <a:buNone/>
              <a:defRPr sz="900"/>
            </a:lvl4pPr>
            <a:lvl5pPr marL="1828640" indent="0">
              <a:buNone/>
              <a:defRPr sz="900"/>
            </a:lvl5pPr>
            <a:lvl6pPr marL="2285801" indent="0">
              <a:buNone/>
              <a:defRPr sz="900"/>
            </a:lvl6pPr>
            <a:lvl7pPr marL="2742962" indent="0">
              <a:buNone/>
              <a:defRPr sz="900"/>
            </a:lvl7pPr>
            <a:lvl8pPr marL="3200122" indent="0">
              <a:buNone/>
              <a:defRPr sz="900"/>
            </a:lvl8pPr>
            <a:lvl9pPr marL="36572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042033-F21E-4F56-BBE2-36C33EAE97CA}" type="datetimeFigureOut">
              <a:rPr lang="en-GB" smtClean="0"/>
              <a:pPr>
                <a:defRPr/>
              </a:pPr>
              <a:t>21/03/2022</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7D65A744-0875-4CF3-BB43-2A3C73214789}" type="slidenum">
              <a:rPr lang="en-GB" altLang="en-US" smtClean="0"/>
              <a:pPr>
                <a:defRPr/>
              </a:pPr>
              <a:t>‹#›</a:t>
            </a:fld>
            <a:endParaRPr lang="en-GB" altLang="en-US"/>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674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0" indent="0">
              <a:buNone/>
              <a:defRPr sz="2800"/>
            </a:lvl2pPr>
            <a:lvl3pPr marL="914320" indent="0">
              <a:buNone/>
              <a:defRPr sz="2400"/>
            </a:lvl3pPr>
            <a:lvl4pPr marL="1371480" indent="0">
              <a:buNone/>
              <a:defRPr sz="2000"/>
            </a:lvl4pPr>
            <a:lvl5pPr marL="1828640" indent="0">
              <a:buNone/>
              <a:defRPr sz="2000"/>
            </a:lvl5pPr>
            <a:lvl6pPr marL="2285801" indent="0">
              <a:buNone/>
              <a:defRPr sz="2000"/>
            </a:lvl6pPr>
            <a:lvl7pPr marL="2742962" indent="0">
              <a:buNone/>
              <a:defRPr sz="2000"/>
            </a:lvl7pPr>
            <a:lvl8pPr marL="3200122" indent="0">
              <a:buNone/>
              <a:defRPr sz="2000"/>
            </a:lvl8pPr>
            <a:lvl9pPr marL="3657282"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60" indent="0">
              <a:buNone/>
              <a:defRPr sz="1200"/>
            </a:lvl2pPr>
            <a:lvl3pPr marL="914320" indent="0">
              <a:buNone/>
              <a:defRPr sz="1000"/>
            </a:lvl3pPr>
            <a:lvl4pPr marL="1371480" indent="0">
              <a:buNone/>
              <a:defRPr sz="900"/>
            </a:lvl4pPr>
            <a:lvl5pPr marL="1828640" indent="0">
              <a:buNone/>
              <a:defRPr sz="900"/>
            </a:lvl5pPr>
            <a:lvl6pPr marL="2285801" indent="0">
              <a:buNone/>
              <a:defRPr sz="900"/>
            </a:lvl6pPr>
            <a:lvl7pPr marL="2742962" indent="0">
              <a:buNone/>
              <a:defRPr sz="900"/>
            </a:lvl7pPr>
            <a:lvl8pPr marL="3200122" indent="0">
              <a:buNone/>
              <a:defRPr sz="900"/>
            </a:lvl8pPr>
            <a:lvl9pPr marL="36572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5D845E-44B6-41F4-BA66-187F760B7F02}" type="datetimeFigureOut">
              <a:rPr lang="en-GB" smtClean="0"/>
              <a:pPr>
                <a:defRPr/>
              </a:pPr>
              <a:t>21/03/2022</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AEE107E-DD72-45B3-AC85-E1F87F9D9FF3}" type="slidenum">
              <a:rPr lang="en-GB" altLang="en-US" smtClean="0"/>
              <a:pPr>
                <a:defRPr/>
              </a:pPr>
              <a:t>‹#›</a:t>
            </a:fld>
            <a:endParaRPr lang="en-GB" altLang="en-US"/>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756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623B9E04-68C4-43E3-B756-0421AB2E9D85}" type="datetimeFigureOut">
              <a:rPr lang="en-GB" smtClean="0"/>
              <a:pPr>
                <a:defRPr/>
              </a:pPr>
              <a:t>21/03/2022</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387357A-6D7A-4B2C-BB9C-94A6EEF9A0AD}" type="slidenum">
              <a:rPr lang="en-GB" altLang="en-US" smtClean="0"/>
              <a:pPr>
                <a:defRPr/>
              </a:pPr>
              <a:t>‹#›</a:t>
            </a:fld>
            <a:endParaRPr lang="en-GB" altLang="en-US"/>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050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1209386" y="1009653"/>
            <a:ext cx="12786783" cy="2150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42686" y="1009653"/>
            <a:ext cx="38163500" cy="2150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D4507DCE-EE89-47A8-9FCD-DD3344CB9E07}" type="datetimeFigureOut">
              <a:rPr lang="en-GB" smtClean="0"/>
              <a:pPr>
                <a:defRPr/>
              </a:pPr>
              <a:t>21/03/2022</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63DF0AC-8B81-4EC7-845C-B01A0D8A8D70}" type="slidenum">
              <a:rPr lang="en-GB" altLang="en-US" smtClean="0"/>
              <a:pPr>
                <a:defRPr/>
              </a:pPr>
              <a:t>‹#›</a:t>
            </a:fld>
            <a:endParaRPr lang="en-GB" altLang="en-US"/>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80078"/>
            <a:ext cx="12192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ohnston_57830\AppData\Local\Microsoft\Windows\Temporary Internet Files\Content.Outlook\BOMG8GTK\WMP2020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59902" y="188914"/>
            <a:ext cx="248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71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ubtitle and Text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38226" y="387350"/>
            <a:ext cx="231351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p:cNvSpPr>
            <a:spLocks noGrp="1"/>
          </p:cNvSpPr>
          <p:nvPr>
            <p:ph type="body" sz="quarter" idx="10"/>
          </p:nvPr>
        </p:nvSpPr>
        <p:spPr>
          <a:xfrm>
            <a:off x="607486" y="1288800"/>
            <a:ext cx="10977033" cy="396000"/>
          </a:xfrm>
          <a:prstGeom prst="rect">
            <a:avLst/>
          </a:prstGeom>
        </p:spPr>
        <p:txBody>
          <a:bodyPr lIns="0"/>
          <a:lstStyle>
            <a:lvl1pPr marL="0" indent="0">
              <a:buNone/>
              <a:defRPr sz="2000">
                <a:solidFill>
                  <a:schemeClr val="accent1"/>
                </a:solidFill>
                <a:latin typeface="+mj-lt"/>
              </a:defRPr>
            </a:lvl1pPr>
            <a:lvl2pPr>
              <a:defRPr sz="2600"/>
            </a:lvl2pPr>
            <a:lvl3pPr>
              <a:defRPr sz="2400"/>
            </a:lvl3pPr>
            <a:lvl4pPr>
              <a:defRPr sz="2200"/>
            </a:lvl4pPr>
            <a:lvl5pPr>
              <a:defRPr sz="2000"/>
            </a:lvl5pPr>
          </a:lstStyle>
          <a:p>
            <a:pPr lvl="0"/>
            <a:r>
              <a:rPr lang="en-US" dirty="0"/>
              <a:t>Click to edit Master text styles</a:t>
            </a:r>
          </a:p>
        </p:txBody>
      </p:sp>
      <p:sp>
        <p:nvSpPr>
          <p:cNvPr id="8" name="Content Placeholder 7"/>
          <p:cNvSpPr>
            <a:spLocks noGrp="1"/>
          </p:cNvSpPr>
          <p:nvPr>
            <p:ph sz="quarter" idx="11"/>
          </p:nvPr>
        </p:nvSpPr>
        <p:spPr>
          <a:xfrm>
            <a:off x="607486" y="1684800"/>
            <a:ext cx="10977033" cy="48063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p:txBody>
          <a:bodyPr/>
          <a:lstStyle/>
          <a:p>
            <a:r>
              <a:rPr lang="en-US" dirty="0"/>
              <a:t>Click to edit Master title style</a:t>
            </a:r>
            <a:endParaRPr lang="en-AU" dirty="0"/>
          </a:p>
        </p:txBody>
      </p:sp>
      <p:sp>
        <p:nvSpPr>
          <p:cNvPr id="6" name="Slide Number Placeholder 5"/>
          <p:cNvSpPr>
            <a:spLocks noGrp="1"/>
          </p:cNvSpPr>
          <p:nvPr>
            <p:ph type="sldNum" sz="quarter" idx="12"/>
          </p:nvPr>
        </p:nvSpPr>
        <p:spPr/>
        <p:txBody>
          <a:bodyPr/>
          <a:lstStyle>
            <a:lvl1pPr>
              <a:defRPr>
                <a:solidFill>
                  <a:srgbClr val="666666"/>
                </a:solidFill>
              </a:defRPr>
            </a:lvl1pPr>
          </a:lstStyle>
          <a:p>
            <a:pPr>
              <a:defRPr/>
            </a:pPr>
            <a:fld id="{DA252010-A195-4768-8399-F299FDA315A9}" type="slidenum">
              <a:rPr lang="en-US" altLang="en-US"/>
              <a:pPr>
                <a:defRPr/>
              </a:pPr>
              <a:t>‹#›</a:t>
            </a:fld>
            <a:endParaRPr lang="en-US" altLang="en-US"/>
          </a:p>
        </p:txBody>
      </p:sp>
    </p:spTree>
    <p:extLst>
      <p:ext uri="{BB962C8B-B14F-4D97-AF65-F5344CB8AC3E}">
        <p14:creationId xmlns:p14="http://schemas.microsoft.com/office/powerpoint/2010/main" val="132020882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46ED5B-91BC-4276-B502-973B6CE4D9F6}" type="datetimeFigureOut">
              <a:rPr lang="en-GB" smtClean="0"/>
              <a:t>21/03/2022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3773690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46ED5B-91BC-4276-B502-973B6CE4D9F6}" type="datetimeFigureOut">
              <a:rPr lang="en-GB" smtClean="0"/>
              <a:t>21/03/2022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3357837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46ED5B-91BC-4276-B502-973B6CE4D9F6}" type="datetimeFigureOut">
              <a:rPr lang="en-GB" smtClean="0"/>
              <a:t>21/03/2022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227600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A46ED5B-91BC-4276-B502-973B6CE4D9F6}" type="datetimeFigureOut">
              <a:rPr lang="en-GB" smtClean="0"/>
              <a:t>21/03/2022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1639904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A46ED5B-91BC-4276-B502-973B6CE4D9F6}" type="datetimeFigureOut">
              <a:rPr lang="en-GB" smtClean="0"/>
              <a:t>21/03/2022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285593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57DC-90F4-4E36-944B-B579A42905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ECEAEA-ABBA-4938-9E46-9AFE55C2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B74545-B066-4FEC-B6B9-26536B6469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D6AD31-848B-42FB-A3EA-860EB02373E2}"/>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6" name="Footer Placeholder 5">
            <a:extLst>
              <a:ext uri="{FF2B5EF4-FFF2-40B4-BE49-F238E27FC236}">
                <a16:creationId xmlns:a16="http://schemas.microsoft.com/office/drawing/2014/main" id="{D12822B3-423F-4C57-BE4D-7825FBA1F4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A9251-E461-422E-AB2C-D533E4813313}"/>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166617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A46ED5B-91BC-4276-B502-973B6CE4D9F6}" type="datetimeFigureOut">
              <a:rPr lang="en-GB" smtClean="0"/>
              <a:t>21/03/2022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3939743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6ED5B-91BC-4276-B502-973B6CE4D9F6}" type="datetimeFigureOut">
              <a:rPr lang="en-GB" smtClean="0"/>
              <a:t>21/03/2022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116980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46ED5B-91BC-4276-B502-973B6CE4D9F6}" type="datetimeFigureOut">
              <a:rPr lang="en-GB" smtClean="0"/>
              <a:t>21/03/2022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2239138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46ED5B-91BC-4276-B502-973B6CE4D9F6}" type="datetimeFigureOut">
              <a:rPr lang="en-GB" smtClean="0"/>
              <a:t>21/03/2022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3277384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46ED5B-91BC-4276-B502-973B6CE4D9F6}" type="datetimeFigureOut">
              <a:rPr lang="en-GB" smtClean="0"/>
              <a:t>21/03/2022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4087677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46ED5B-91BC-4276-B502-973B6CE4D9F6}" type="datetimeFigureOut">
              <a:rPr lang="en-GB" smtClean="0"/>
              <a:t>21/03/2022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496A46-2E74-4630-A4EB-29857BCF56EA}" type="slidenum">
              <a:rPr lang="en-GB" smtClean="0"/>
              <a:t>‹#›</a:t>
            </a:fld>
            <a:endParaRPr lang="en-GB"/>
          </a:p>
        </p:txBody>
      </p:sp>
    </p:spTree>
    <p:extLst>
      <p:ext uri="{BB962C8B-B14F-4D97-AF65-F5344CB8AC3E}">
        <p14:creationId xmlns:p14="http://schemas.microsoft.com/office/powerpoint/2010/main" val="122963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FC19-D0B3-4617-8C31-7039C16D32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4AF248-724E-4EDC-B96E-633455EAB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C9A484-9DB0-400A-8D68-FD74DD62A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E3C9C8-7BBD-49E3-A28B-5D34984E48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5748D-80A7-496D-BFB0-988E4E1050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D5C244-CE74-4F15-9767-2079E6B73657}"/>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8" name="Footer Placeholder 7">
            <a:extLst>
              <a:ext uri="{FF2B5EF4-FFF2-40B4-BE49-F238E27FC236}">
                <a16:creationId xmlns:a16="http://schemas.microsoft.com/office/drawing/2014/main" id="{76977617-E9C4-4772-87E0-A207600B29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075038-56EE-4254-89C4-7A6B23D180B3}"/>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418075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078B-27E4-4025-9167-184E6A171A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13E8DE-ADB1-4FD0-9A55-EA8E8460BE9E}"/>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4" name="Footer Placeholder 3">
            <a:extLst>
              <a:ext uri="{FF2B5EF4-FFF2-40B4-BE49-F238E27FC236}">
                <a16:creationId xmlns:a16="http://schemas.microsoft.com/office/drawing/2014/main" id="{B8799A7D-8C1A-402B-82D1-153CFFB96D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1D06EE-EE86-4B4E-BF92-6683B340C270}"/>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38434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1E470-E847-4421-AD30-7B896DA05358}"/>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3" name="Footer Placeholder 2">
            <a:extLst>
              <a:ext uri="{FF2B5EF4-FFF2-40B4-BE49-F238E27FC236}">
                <a16:creationId xmlns:a16="http://schemas.microsoft.com/office/drawing/2014/main" id="{38368A21-9D5D-4239-8085-A94C263EF1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D14C6A-AF50-4C73-BAA5-1AACFE0E27C1}"/>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271735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747E-E357-48BB-ADA7-7B3737CFF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73B004-C9A7-46C8-BB7A-73B0AECC1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28B902-302E-4137-BB7E-33965535D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68CF75-B5F3-49A1-80AC-459F2F0C836F}"/>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6" name="Footer Placeholder 5">
            <a:extLst>
              <a:ext uri="{FF2B5EF4-FFF2-40B4-BE49-F238E27FC236}">
                <a16:creationId xmlns:a16="http://schemas.microsoft.com/office/drawing/2014/main" id="{E09CCB86-2B4D-4E39-806E-448451985C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A08F25-DC08-40C6-A3DA-A7F5631BABA3}"/>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2496393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106E-71F3-4888-A190-C1C6C1F10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39EC78-F586-4C18-8AA5-86D830294B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9EAB60-97A0-4761-BEF2-339CBB613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4AB17-20FE-40AF-AE22-83371527F376}"/>
              </a:ext>
            </a:extLst>
          </p:cNvPr>
          <p:cNvSpPr>
            <a:spLocks noGrp="1"/>
          </p:cNvSpPr>
          <p:nvPr>
            <p:ph type="dt" sz="half" idx="10"/>
          </p:nvPr>
        </p:nvSpPr>
        <p:spPr/>
        <p:txBody>
          <a:bodyPr/>
          <a:lstStyle/>
          <a:p>
            <a:fld id="{433084D9-A312-4FAF-8BE4-0E5C007960EE}" type="datetimeFigureOut">
              <a:rPr lang="en-GB" smtClean="0"/>
              <a:t>21/03/2022</a:t>
            </a:fld>
            <a:endParaRPr lang="en-GB"/>
          </a:p>
        </p:txBody>
      </p:sp>
      <p:sp>
        <p:nvSpPr>
          <p:cNvPr id="6" name="Footer Placeholder 5">
            <a:extLst>
              <a:ext uri="{FF2B5EF4-FFF2-40B4-BE49-F238E27FC236}">
                <a16:creationId xmlns:a16="http://schemas.microsoft.com/office/drawing/2014/main" id="{6C9B5713-D13B-44DB-8052-3625A8C460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A9A686-B3BF-4B6D-8315-0D6834AAC277}"/>
              </a:ext>
            </a:extLst>
          </p:cNvPr>
          <p:cNvSpPr>
            <a:spLocks noGrp="1"/>
          </p:cNvSpPr>
          <p:nvPr>
            <p:ph type="sldNum" sz="quarter" idx="12"/>
          </p:nvPr>
        </p:nvSpPr>
        <p:spPr/>
        <p:txBody>
          <a:bodyPr/>
          <a:lstStyle/>
          <a:p>
            <a:fld id="{3EB77070-80D6-4402-88A7-D12DECABFF7F}" type="slidenum">
              <a:rPr lang="en-GB" smtClean="0"/>
              <a:t>‹#›</a:t>
            </a:fld>
            <a:endParaRPr lang="en-GB"/>
          </a:p>
        </p:txBody>
      </p:sp>
    </p:spTree>
    <p:extLst>
      <p:ext uri="{BB962C8B-B14F-4D97-AF65-F5344CB8AC3E}">
        <p14:creationId xmlns:p14="http://schemas.microsoft.com/office/powerpoint/2010/main" val="399958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BEA32-2FD2-4693-93D0-A3702D596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E96D11-350E-45E0-B8FA-EB0DDC859D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844010-15DB-403E-93CC-7587A8CDF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084D9-A312-4FAF-8BE4-0E5C007960EE}" type="datetimeFigureOut">
              <a:rPr lang="en-GB" smtClean="0"/>
              <a:t>21/03/2022</a:t>
            </a:fld>
            <a:endParaRPr lang="en-GB"/>
          </a:p>
        </p:txBody>
      </p:sp>
      <p:sp>
        <p:nvSpPr>
          <p:cNvPr id="5" name="Footer Placeholder 4">
            <a:extLst>
              <a:ext uri="{FF2B5EF4-FFF2-40B4-BE49-F238E27FC236}">
                <a16:creationId xmlns:a16="http://schemas.microsoft.com/office/drawing/2014/main" id="{0510D2C3-1BD2-49DF-80D4-0ECED96FC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3F20FE-315F-4D3D-A4A7-D9D1CAC0D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77070-80D6-4402-88A7-D12DECABFF7F}" type="slidenum">
              <a:rPr lang="en-GB" smtClean="0"/>
              <a:t>‹#›</a:t>
            </a:fld>
            <a:endParaRPr lang="en-GB"/>
          </a:p>
        </p:txBody>
      </p:sp>
    </p:spTree>
    <p:extLst>
      <p:ext uri="{BB962C8B-B14F-4D97-AF65-F5344CB8AC3E}">
        <p14:creationId xmlns:p14="http://schemas.microsoft.com/office/powerpoint/2010/main" val="1898430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2701"/>
            <a:ext cx="12192000" cy="6830677"/>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7300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2" tIns="45716" rIns="91432" bIns="4571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fld id="{6A397791-F817-4D0E-97B4-097C2A798E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9283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320"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6" indent="-285726" algn="l" defTabSz="9143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0" indent="-228580" algn="l" defTabSz="9143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0"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2"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2"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42"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02"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62" indent="-228580" algn="l" defTabSz="9143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0" rtl="0" eaLnBrk="1" latinLnBrk="0" hangingPunct="1">
        <a:defRPr sz="1800" kern="1200">
          <a:solidFill>
            <a:schemeClr val="tx1"/>
          </a:solidFill>
          <a:latin typeface="+mn-lt"/>
          <a:ea typeface="+mn-ea"/>
          <a:cs typeface="+mn-cs"/>
        </a:defRPr>
      </a:lvl1pPr>
      <a:lvl2pPr marL="457160"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0"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1" algn="l" defTabSz="914320" rtl="0" eaLnBrk="1" latinLnBrk="0" hangingPunct="1">
        <a:defRPr sz="1800" kern="1200">
          <a:solidFill>
            <a:schemeClr val="tx1"/>
          </a:solidFill>
          <a:latin typeface="+mn-lt"/>
          <a:ea typeface="+mn-ea"/>
          <a:cs typeface="+mn-cs"/>
        </a:defRPr>
      </a:lvl6pPr>
      <a:lvl7pPr marL="2742962" algn="l" defTabSz="914320" rtl="0" eaLnBrk="1" latinLnBrk="0" hangingPunct="1">
        <a:defRPr sz="1800" kern="1200">
          <a:solidFill>
            <a:schemeClr val="tx1"/>
          </a:solidFill>
          <a:latin typeface="+mn-lt"/>
          <a:ea typeface="+mn-ea"/>
          <a:cs typeface="+mn-cs"/>
        </a:defRPr>
      </a:lvl7pPr>
      <a:lvl8pPr marL="3200122" algn="l" defTabSz="914320" rtl="0" eaLnBrk="1" latinLnBrk="0" hangingPunct="1">
        <a:defRPr sz="1800" kern="1200">
          <a:solidFill>
            <a:schemeClr val="tx1"/>
          </a:solidFill>
          <a:latin typeface="+mn-lt"/>
          <a:ea typeface="+mn-ea"/>
          <a:cs typeface="+mn-cs"/>
        </a:defRPr>
      </a:lvl8pPr>
      <a:lvl9pPr marL="3657282" algn="l" defTabSz="91432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6ED5B-91BC-4276-B502-973B6CE4D9F6}" type="datetimeFigureOut">
              <a:rPr lang="en-GB" smtClean="0"/>
              <a:t>21/03/2022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96A46-2E74-4630-A4EB-29857BCF56EA}" type="slidenum">
              <a:rPr lang="en-GB" smtClean="0"/>
              <a:t>‹#›</a:t>
            </a:fld>
            <a:endParaRPr lang="en-GB"/>
          </a:p>
        </p:txBody>
      </p:sp>
    </p:spTree>
    <p:extLst>
      <p:ext uri="{BB962C8B-B14F-4D97-AF65-F5344CB8AC3E}">
        <p14:creationId xmlns:p14="http://schemas.microsoft.com/office/powerpoint/2010/main" val="25534791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C-BQqQTmta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4.jp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jpg"/></Relationships>
</file>

<file path=ppt/slides/_rels/slide2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7.jpg"/></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jpg"/><Relationship Id="rId7" Type="http://schemas.openxmlformats.org/officeDocument/2006/relationships/diagramColors" Target="../diagrams/colors6.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545966647"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OIyOixqlBmI"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a9TzscytNy8"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jp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hyperlink" Target="https://youtu.be/sS3Ipl_uOoo"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Rg87IzHCtb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7.jpg"/></Relationships>
</file>

<file path=ppt/slides/_rels/slide55.xml.rels><?xml version="1.0" encoding="UTF-8" standalone="yes"?>
<Relationships xmlns="http://schemas.openxmlformats.org/package/2006/relationships"><Relationship Id="rId8" Type="http://schemas.openxmlformats.org/officeDocument/2006/relationships/hyperlink" Target="https://youtu.be/OIyOixqlBmI" TargetMode="External"/><Relationship Id="rId3" Type="http://schemas.openxmlformats.org/officeDocument/2006/relationships/hyperlink" Target="https://www.dudleyhealthandwellbeing.org.uk/earlyhelpstrategy" TargetMode="External"/><Relationship Id="rId7" Type="http://schemas.openxmlformats.org/officeDocument/2006/relationships/hyperlink" Target="https://youtu.be/a9TzscytNy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youtu.be/OXvIbPNfwSQ" TargetMode="External"/><Relationship Id="rId5" Type="http://schemas.openxmlformats.org/officeDocument/2006/relationships/hyperlink" Target="https://vimeo.com/545966647" TargetMode="External"/><Relationship Id="rId10" Type="http://schemas.openxmlformats.org/officeDocument/2006/relationships/image" Target="../media/image7.jpg"/><Relationship Id="rId4" Type="http://schemas.openxmlformats.org/officeDocument/2006/relationships/hyperlink" Target="https://www.surveymonkey.co.uk/r/DudleyEarlyHelpStrategy" TargetMode="Externa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84279A-C227-4D78-9F4F-A356A2265CBD}"/>
              </a:ext>
            </a:extLst>
          </p:cNvPr>
          <p:cNvSpPr/>
          <p:nvPr/>
        </p:nvSpPr>
        <p:spPr>
          <a:xfrm>
            <a:off x="-1" y="0"/>
            <a:ext cx="12192000" cy="5598942"/>
          </a:xfrm>
          <a:prstGeom prst="rect">
            <a:avLst/>
          </a:prstGeom>
          <a:solidFill>
            <a:srgbClr val="EC4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text, clipart, screenshot&#10;&#10;Description automatically generated">
            <a:extLst>
              <a:ext uri="{FF2B5EF4-FFF2-40B4-BE49-F238E27FC236}">
                <a16:creationId xmlns:a16="http://schemas.microsoft.com/office/drawing/2014/main" id="{326E659A-6935-4235-8345-A69417ADA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88" y="148475"/>
            <a:ext cx="10414155" cy="5207078"/>
          </a:xfrm>
          <a:prstGeom prst="rect">
            <a:avLst/>
          </a:prstGeom>
        </p:spPr>
      </p:pic>
      <p:sp>
        <p:nvSpPr>
          <p:cNvPr id="8" name="TextBox 7">
            <a:extLst>
              <a:ext uri="{FF2B5EF4-FFF2-40B4-BE49-F238E27FC236}">
                <a16:creationId xmlns:a16="http://schemas.microsoft.com/office/drawing/2014/main" id="{17DD7B6D-B235-409C-B9BA-8464D8B1DA8F}"/>
              </a:ext>
            </a:extLst>
          </p:cNvPr>
          <p:cNvSpPr txBox="1"/>
          <p:nvPr/>
        </p:nvSpPr>
        <p:spPr>
          <a:xfrm>
            <a:off x="3641186" y="5946642"/>
            <a:ext cx="6893169" cy="400110"/>
          </a:xfrm>
          <a:prstGeom prst="rect">
            <a:avLst/>
          </a:prstGeom>
          <a:noFill/>
        </p:spPr>
        <p:txBody>
          <a:bodyPr wrap="square" rtlCol="0">
            <a:spAutoFit/>
          </a:bodyPr>
          <a:lstStyle/>
          <a:p>
            <a:pPr algn="r"/>
            <a:r>
              <a:rPr lang="en-GB" sz="2000" dirty="0">
                <a:latin typeface="Arial" panose="020B0604020202020204" pitchFamily="34" charset="0"/>
                <a:cs typeface="Arial" panose="020B0604020202020204" pitchFamily="34" charset="0"/>
              </a:rPr>
              <a:t>Filmed live at DY1 Community Centre</a:t>
            </a:r>
            <a:endParaRPr lang="en-GB" sz="2400" b="1" dirty="0">
              <a:latin typeface="Arial" panose="020B0604020202020204" pitchFamily="34" charset="0"/>
              <a:cs typeface="Arial" panose="020B0604020202020204" pitchFamily="34" charset="0"/>
            </a:endParaRPr>
          </a:p>
        </p:txBody>
      </p:sp>
      <p:pic>
        <p:nvPicPr>
          <p:cNvPr id="10" name="Picture 9" descr="Graphical user interface&#10;&#10;Description automatically generated with medium confidence">
            <a:extLst>
              <a:ext uri="{FF2B5EF4-FFF2-40B4-BE49-F238E27FC236}">
                <a16:creationId xmlns:a16="http://schemas.microsoft.com/office/drawing/2014/main" id="{017EAFF1-AAA2-4D94-82DE-2A127BB15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611" y="5598942"/>
            <a:ext cx="2968283" cy="1248726"/>
          </a:xfrm>
          <a:prstGeom prst="rect">
            <a:avLst/>
          </a:prstGeom>
        </p:spPr>
      </p:pic>
      <p:sp>
        <p:nvSpPr>
          <p:cNvPr id="15" name="TextBox 14">
            <a:extLst>
              <a:ext uri="{FF2B5EF4-FFF2-40B4-BE49-F238E27FC236}">
                <a16:creationId xmlns:a16="http://schemas.microsoft.com/office/drawing/2014/main" id="{A126B217-79D5-4332-8BA3-6989CB46362B}"/>
              </a:ext>
            </a:extLst>
          </p:cNvPr>
          <p:cNvSpPr txBox="1"/>
          <p:nvPr/>
        </p:nvSpPr>
        <p:spPr>
          <a:xfrm>
            <a:off x="3763105" y="4559484"/>
            <a:ext cx="6893169" cy="461665"/>
          </a:xfrm>
          <a:prstGeom prst="rect">
            <a:avLst/>
          </a:prstGeom>
          <a:noFill/>
        </p:spPr>
        <p:txBody>
          <a:bodyPr wrap="square" rtlCol="0">
            <a:spAutoFit/>
          </a:bodyPr>
          <a:lstStyle/>
          <a:p>
            <a:pPr algn="r"/>
            <a:r>
              <a:rPr lang="en-GB" sz="2400" b="1" dirty="0">
                <a:solidFill>
                  <a:schemeClr val="bg1"/>
                </a:solidFill>
                <a:latin typeface="Arial" panose="020B0604020202020204" pitchFamily="34" charset="0"/>
                <a:cs typeface="Arial" panose="020B0604020202020204" pitchFamily="34" charset="0"/>
              </a:rPr>
              <a:t>Monday 21 March 2022 9.30am – 11.30am</a:t>
            </a:r>
          </a:p>
        </p:txBody>
      </p:sp>
    </p:spTree>
    <p:extLst>
      <p:ext uri="{BB962C8B-B14F-4D97-AF65-F5344CB8AC3E}">
        <p14:creationId xmlns:p14="http://schemas.microsoft.com/office/powerpoint/2010/main" val="2026616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1703513" y="260649"/>
            <a:ext cx="7002119" cy="391113"/>
          </a:xfrm>
          <a:prstGeom prst="rect">
            <a:avLst/>
          </a:prstGeom>
          <a:noFill/>
        </p:spPr>
        <p:txBody>
          <a:bodyPr wrap="square" lIns="21560" tIns="10785" rIns="21560" bIns="10785" rtlCol="0">
            <a:spAutoFit/>
          </a:bodyPr>
          <a:lstStyle/>
          <a:p>
            <a:pPr marL="0" marR="0" lvl="0" indent="0" algn="l" defTabSz="95245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What is the service offer of Neighbourhood Policing ?</a:t>
            </a:r>
          </a:p>
        </p:txBody>
      </p:sp>
      <p:grpSp>
        <p:nvGrpSpPr>
          <p:cNvPr id="17" name="Group 16"/>
          <p:cNvGrpSpPr/>
          <p:nvPr/>
        </p:nvGrpSpPr>
        <p:grpSpPr>
          <a:xfrm>
            <a:off x="2545708" y="1582179"/>
            <a:ext cx="6595817" cy="4403790"/>
            <a:chOff x="355650" y="1351655"/>
            <a:chExt cx="7609250" cy="4760705"/>
          </a:xfrm>
        </p:grpSpPr>
        <p:sp>
          <p:nvSpPr>
            <p:cNvPr id="2" name="Rectangle 1"/>
            <p:cNvSpPr/>
            <p:nvPr/>
          </p:nvSpPr>
          <p:spPr>
            <a:xfrm>
              <a:off x="1015062" y="1493695"/>
              <a:ext cx="6949838" cy="289723"/>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Prevent harm </a:t>
              </a:r>
              <a:r>
                <a:rPr kumimoji="0" lang="en-GB" sz="1600" b="0" i="0" u="none" strike="noStrike" kern="1200" cap="none" spc="0" normalizeH="0" baseline="0" noProof="0" dirty="0">
                  <a:ln>
                    <a:noFill/>
                  </a:ln>
                  <a:solidFill>
                    <a:prstClr val="black"/>
                  </a:solidFill>
                  <a:effectLst/>
                  <a:uLnTx/>
                  <a:uFillTx/>
                  <a:latin typeface="Calibri"/>
                  <a:ea typeface="+mn-ea"/>
                  <a:cs typeface="+mn-cs"/>
                </a:rPr>
                <a:t>at the earliest possible opportunity</a:t>
              </a:r>
            </a:p>
          </p:txBody>
        </p:sp>
        <p:sp>
          <p:nvSpPr>
            <p:cNvPr id="4" name="Rectangle 3"/>
            <p:cNvSpPr/>
            <p:nvPr/>
          </p:nvSpPr>
          <p:spPr>
            <a:xfrm>
              <a:off x="1015062" y="2281464"/>
              <a:ext cx="6949838" cy="555899"/>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Reduce demand </a:t>
              </a:r>
              <a:r>
                <a:rPr kumimoji="0" lang="en-GB" sz="1600" b="0" i="0" u="none" strike="noStrike" kern="1200" cap="none" spc="0" normalizeH="0" baseline="0" noProof="0" dirty="0">
                  <a:ln>
                    <a:noFill/>
                  </a:ln>
                  <a:solidFill>
                    <a:prstClr val="black"/>
                  </a:solidFill>
                  <a:effectLst/>
                  <a:uLnTx/>
                  <a:uFillTx/>
                  <a:latin typeface="Calibri"/>
                  <a:ea typeface="+mn-ea"/>
                  <a:cs typeface="+mn-cs"/>
                </a:rPr>
                <a:t>through early intervention and preventative problem solving </a:t>
              </a:r>
            </a:p>
          </p:txBody>
        </p:sp>
        <p:sp>
          <p:nvSpPr>
            <p:cNvPr id="5" name="Rectangle 4"/>
            <p:cNvSpPr/>
            <p:nvPr/>
          </p:nvSpPr>
          <p:spPr>
            <a:xfrm>
              <a:off x="1015062" y="3069232"/>
              <a:ext cx="6949838" cy="555899"/>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Prevent reoffending </a:t>
              </a:r>
              <a:r>
                <a:rPr kumimoji="0" lang="en-GB" sz="1600" b="0" i="0" u="none" strike="noStrike" kern="1200" cap="none" spc="0" normalizeH="0" baseline="0" noProof="0" dirty="0">
                  <a:ln>
                    <a:noFill/>
                  </a:ln>
                  <a:solidFill>
                    <a:prstClr val="black"/>
                  </a:solidFill>
                  <a:effectLst/>
                  <a:uLnTx/>
                  <a:uFillTx/>
                  <a:latin typeface="Calibri"/>
                  <a:ea typeface="+mn-ea"/>
                  <a:cs typeface="+mn-cs"/>
                </a:rPr>
                <a:t>through consistent, effective Offender Management</a:t>
              </a:r>
            </a:p>
          </p:txBody>
        </p:sp>
        <p:sp>
          <p:nvSpPr>
            <p:cNvPr id="6" name="Rectangle 5"/>
            <p:cNvSpPr/>
            <p:nvPr/>
          </p:nvSpPr>
          <p:spPr>
            <a:xfrm>
              <a:off x="1015062" y="3857001"/>
              <a:ext cx="6949838" cy="555899"/>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Activate citizens and mobilise communities </a:t>
              </a:r>
              <a:r>
                <a:rPr kumimoji="0" lang="en-GB" sz="1600" b="0" i="0" u="none" strike="noStrike" kern="1200" cap="none" spc="0" normalizeH="0" baseline="0" noProof="0" dirty="0">
                  <a:ln>
                    <a:noFill/>
                  </a:ln>
                  <a:solidFill>
                    <a:prstClr val="black"/>
                  </a:solidFill>
                  <a:effectLst/>
                  <a:uLnTx/>
                  <a:uFillTx/>
                  <a:latin typeface="Calibri"/>
                  <a:ea typeface="+mn-ea"/>
                  <a:cs typeface="+mn-cs"/>
                </a:rPr>
                <a:t>to build community resilience</a:t>
              </a:r>
            </a:p>
          </p:txBody>
        </p:sp>
        <p:sp>
          <p:nvSpPr>
            <p:cNvPr id="7" name="Rectangle 6"/>
            <p:cNvSpPr/>
            <p:nvPr/>
          </p:nvSpPr>
          <p:spPr>
            <a:xfrm>
              <a:off x="1015062" y="4644769"/>
              <a:ext cx="6949838" cy="555899"/>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Increase delivery with partners </a:t>
              </a:r>
              <a:r>
                <a:rPr kumimoji="0" lang="en-GB" sz="1600" b="0" i="0" u="none" strike="noStrike" kern="1200" cap="none" spc="0" normalizeH="0" baseline="0" noProof="0" dirty="0">
                  <a:ln>
                    <a:noFill/>
                  </a:ln>
                  <a:solidFill>
                    <a:prstClr val="black"/>
                  </a:solidFill>
                  <a:effectLst/>
                  <a:uLnTx/>
                  <a:uFillTx/>
                  <a:latin typeface="Calibri"/>
                  <a:ea typeface="+mn-ea"/>
                  <a:cs typeface="+mn-cs"/>
                </a:rPr>
                <a:t>to reduce harm through early intervention</a:t>
              </a:r>
            </a:p>
          </p:txBody>
        </p:sp>
        <p:sp>
          <p:nvSpPr>
            <p:cNvPr id="8" name="Rectangle 7"/>
            <p:cNvSpPr/>
            <p:nvPr/>
          </p:nvSpPr>
          <p:spPr>
            <a:xfrm>
              <a:off x="1015062" y="5290284"/>
              <a:ext cx="6949838" cy="822076"/>
            </a:xfrm>
            <a:prstGeom prst="rect">
              <a:avLst/>
            </a:prstGeom>
          </p:spPr>
          <p:txBody>
            <a:bodyPr lIns="21561" tIns="10785" rIns="21561" bIns="10785">
              <a:spAutoFit/>
            </a:bodyPr>
            <a:lstStyle/>
            <a:p>
              <a:pPr marL="0" marR="0" lvl="0" indent="0" algn="l" defTabSz="7538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Increase public confidence </a:t>
              </a:r>
              <a:r>
                <a:rPr kumimoji="0" lang="en-GB" sz="1600" b="0" i="0" u="none" strike="noStrike" kern="1200" cap="none" spc="0" normalizeH="0" baseline="0" noProof="0" dirty="0">
                  <a:ln>
                    <a:noFill/>
                  </a:ln>
                  <a:solidFill>
                    <a:prstClr val="black"/>
                  </a:solidFill>
                  <a:effectLst/>
                  <a:uLnTx/>
                  <a:uFillTx/>
                  <a:latin typeface="Calibri"/>
                  <a:ea typeface="+mn-ea"/>
                  <a:cs typeface="+mn-cs"/>
                </a:rPr>
                <a:t>via focussed and smart approaches to understanding public need which informs our response and builds on trust &amp; legitimacy </a:t>
              </a:r>
            </a:p>
          </p:txBody>
        </p:sp>
        <p:grpSp>
          <p:nvGrpSpPr>
            <p:cNvPr id="13" name="Group 12"/>
            <p:cNvGrpSpPr/>
            <p:nvPr/>
          </p:nvGrpSpPr>
          <p:grpSpPr>
            <a:xfrm>
              <a:off x="355650" y="4502728"/>
              <a:ext cx="463323" cy="587755"/>
              <a:chOff x="1658034" y="16188887"/>
              <a:chExt cx="2160000" cy="2160000"/>
            </a:xfrm>
          </p:grpSpPr>
          <p:sp>
            <p:nvSpPr>
              <p:cNvPr id="75" name="Rounded Rectangle 74"/>
              <p:cNvSpPr/>
              <p:nvPr/>
            </p:nvSpPr>
            <p:spPr>
              <a:xfrm rot="5400000">
                <a:off x="1658034" y="16188887"/>
                <a:ext cx="2160000" cy="2160000"/>
              </a:xfrm>
              <a:prstGeom prst="roundRect">
                <a:avLst/>
              </a:prstGeom>
              <a:solidFill>
                <a:srgbClr val="A6D55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61"/>
              <p:cNvSpPr>
                <a:spLocks noEditPoints="1"/>
              </p:cNvSpPr>
              <p:nvPr/>
            </p:nvSpPr>
            <p:spPr bwMode="auto">
              <a:xfrm>
                <a:off x="1827895" y="16749210"/>
                <a:ext cx="1820279" cy="1039354"/>
              </a:xfrm>
              <a:custGeom>
                <a:avLst/>
                <a:gdLst>
                  <a:gd name="T0" fmla="*/ 280 w 311"/>
                  <a:gd name="T1" fmla="*/ 14 h 199"/>
                  <a:gd name="T2" fmla="*/ 246 w 311"/>
                  <a:gd name="T3" fmla="*/ 5 h 199"/>
                  <a:gd name="T4" fmla="*/ 204 w 311"/>
                  <a:gd name="T5" fmla="*/ 13 h 199"/>
                  <a:gd name="T6" fmla="*/ 173 w 311"/>
                  <a:gd name="T7" fmla="*/ 4 h 199"/>
                  <a:gd name="T8" fmla="*/ 151 w 311"/>
                  <a:gd name="T9" fmla="*/ 9 h 199"/>
                  <a:gd name="T10" fmla="*/ 113 w 311"/>
                  <a:gd name="T11" fmla="*/ 6 h 199"/>
                  <a:gd name="T12" fmla="*/ 73 w 311"/>
                  <a:gd name="T13" fmla="*/ 12 h 199"/>
                  <a:gd name="T14" fmla="*/ 28 w 311"/>
                  <a:gd name="T15" fmla="*/ 10 h 199"/>
                  <a:gd name="T16" fmla="*/ 8 w 311"/>
                  <a:gd name="T17" fmla="*/ 60 h 199"/>
                  <a:gd name="T18" fmla="*/ 33 w 311"/>
                  <a:gd name="T19" fmla="*/ 96 h 199"/>
                  <a:gd name="T20" fmla="*/ 33 w 311"/>
                  <a:gd name="T21" fmla="*/ 127 h 199"/>
                  <a:gd name="T22" fmla="*/ 49 w 311"/>
                  <a:gd name="T23" fmla="*/ 156 h 199"/>
                  <a:gd name="T24" fmla="*/ 65 w 311"/>
                  <a:gd name="T25" fmla="*/ 163 h 199"/>
                  <a:gd name="T26" fmla="*/ 74 w 311"/>
                  <a:gd name="T27" fmla="*/ 175 h 199"/>
                  <a:gd name="T28" fmla="*/ 90 w 311"/>
                  <a:gd name="T29" fmla="*/ 182 h 199"/>
                  <a:gd name="T30" fmla="*/ 103 w 311"/>
                  <a:gd name="T31" fmla="*/ 190 h 199"/>
                  <a:gd name="T32" fmla="*/ 120 w 311"/>
                  <a:gd name="T33" fmla="*/ 197 h 199"/>
                  <a:gd name="T34" fmla="*/ 140 w 311"/>
                  <a:gd name="T35" fmla="*/ 186 h 199"/>
                  <a:gd name="T36" fmla="*/ 147 w 311"/>
                  <a:gd name="T37" fmla="*/ 192 h 199"/>
                  <a:gd name="T38" fmla="*/ 173 w 311"/>
                  <a:gd name="T39" fmla="*/ 176 h 199"/>
                  <a:gd name="T40" fmla="*/ 185 w 311"/>
                  <a:gd name="T41" fmla="*/ 181 h 199"/>
                  <a:gd name="T42" fmla="*/ 206 w 311"/>
                  <a:gd name="T43" fmla="*/ 161 h 199"/>
                  <a:gd name="T44" fmla="*/ 212 w 311"/>
                  <a:gd name="T45" fmla="*/ 163 h 199"/>
                  <a:gd name="T46" fmla="*/ 233 w 311"/>
                  <a:gd name="T47" fmla="*/ 144 h 199"/>
                  <a:gd name="T48" fmla="*/ 235 w 311"/>
                  <a:gd name="T49" fmla="*/ 142 h 199"/>
                  <a:gd name="T50" fmla="*/ 257 w 311"/>
                  <a:gd name="T51" fmla="*/ 120 h 199"/>
                  <a:gd name="T52" fmla="*/ 263 w 311"/>
                  <a:gd name="T53" fmla="*/ 107 h 199"/>
                  <a:gd name="T54" fmla="*/ 303 w 311"/>
                  <a:gd name="T55" fmla="*/ 42 h 199"/>
                  <a:gd name="T56" fmla="*/ 41 w 311"/>
                  <a:gd name="T57" fmla="*/ 118 h 199"/>
                  <a:gd name="T58" fmla="*/ 58 w 311"/>
                  <a:gd name="T59" fmla="*/ 88 h 199"/>
                  <a:gd name="T60" fmla="*/ 71 w 311"/>
                  <a:gd name="T61" fmla="*/ 88 h 199"/>
                  <a:gd name="T62" fmla="*/ 72 w 311"/>
                  <a:gd name="T63" fmla="*/ 102 h 199"/>
                  <a:gd name="T64" fmla="*/ 42 w 311"/>
                  <a:gd name="T65" fmla="*/ 118 h 199"/>
                  <a:gd name="T66" fmla="*/ 58 w 311"/>
                  <a:gd name="T67" fmla="*/ 148 h 199"/>
                  <a:gd name="T68" fmla="*/ 58 w 311"/>
                  <a:gd name="T69" fmla="*/ 134 h 199"/>
                  <a:gd name="T70" fmla="*/ 88 w 311"/>
                  <a:gd name="T71" fmla="*/ 107 h 199"/>
                  <a:gd name="T72" fmla="*/ 95 w 311"/>
                  <a:gd name="T73" fmla="*/ 111 h 199"/>
                  <a:gd name="T74" fmla="*/ 72 w 311"/>
                  <a:gd name="T75" fmla="*/ 148 h 199"/>
                  <a:gd name="T76" fmla="*/ 83 w 311"/>
                  <a:gd name="T77" fmla="*/ 167 h 199"/>
                  <a:gd name="T78" fmla="*/ 83 w 311"/>
                  <a:gd name="T79" fmla="*/ 153 h 199"/>
                  <a:gd name="T80" fmla="*/ 107 w 311"/>
                  <a:gd name="T81" fmla="*/ 133 h 199"/>
                  <a:gd name="T82" fmla="*/ 114 w 311"/>
                  <a:gd name="T83" fmla="*/ 137 h 199"/>
                  <a:gd name="T84" fmla="*/ 97 w 311"/>
                  <a:gd name="T85" fmla="*/ 167 h 199"/>
                  <a:gd name="T86" fmla="*/ 126 w 311"/>
                  <a:gd name="T87" fmla="*/ 182 h 199"/>
                  <a:gd name="T88" fmla="*/ 112 w 311"/>
                  <a:gd name="T89" fmla="*/ 182 h 199"/>
                  <a:gd name="T90" fmla="*/ 122 w 311"/>
                  <a:gd name="T91" fmla="*/ 158 h 199"/>
                  <a:gd name="T92" fmla="*/ 136 w 311"/>
                  <a:gd name="T93" fmla="*/ 158 h 199"/>
                  <a:gd name="T94" fmla="*/ 136 w 311"/>
                  <a:gd name="T95" fmla="*/ 172 h 199"/>
                  <a:gd name="T96" fmla="*/ 252 w 311"/>
                  <a:gd name="T97" fmla="*/ 95 h 199"/>
                  <a:gd name="T98" fmla="*/ 187 w 311"/>
                  <a:gd name="T99" fmla="*/ 51 h 199"/>
                  <a:gd name="T100" fmla="*/ 167 w 311"/>
                  <a:gd name="T101" fmla="*/ 39 h 199"/>
                  <a:gd name="T102" fmla="*/ 138 w 311"/>
                  <a:gd name="T103" fmla="*/ 42 h 199"/>
                  <a:gd name="T104" fmla="*/ 142 w 311"/>
                  <a:gd name="T105" fmla="*/ 31 h 199"/>
                  <a:gd name="T106" fmla="*/ 185 w 311"/>
                  <a:gd name="T107" fmla="*/ 23 h 199"/>
                  <a:gd name="T108" fmla="*/ 216 w 311"/>
                  <a:gd name="T109" fmla="*/ 32 h 199"/>
                  <a:gd name="T110" fmla="*/ 252 w 311"/>
                  <a:gd name="T111" fmla="*/ 21 h 199"/>
                  <a:gd name="T112" fmla="*/ 267 w 311"/>
                  <a:gd name="T113" fmla="*/ 24 h 199"/>
                  <a:gd name="T114" fmla="*/ 289 w 311"/>
                  <a:gd name="T115" fmla="*/ 6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199">
                    <a:moveTo>
                      <a:pt x="303" y="42"/>
                    </a:moveTo>
                    <a:cubicBezTo>
                      <a:pt x="280" y="14"/>
                      <a:pt x="280" y="14"/>
                      <a:pt x="280" y="14"/>
                    </a:cubicBezTo>
                    <a:cubicBezTo>
                      <a:pt x="275" y="7"/>
                      <a:pt x="266" y="3"/>
                      <a:pt x="256" y="3"/>
                    </a:cubicBezTo>
                    <a:cubicBezTo>
                      <a:pt x="253" y="3"/>
                      <a:pt x="249" y="4"/>
                      <a:pt x="246" y="5"/>
                    </a:cubicBezTo>
                    <a:cubicBezTo>
                      <a:pt x="225" y="14"/>
                      <a:pt x="225" y="14"/>
                      <a:pt x="225" y="14"/>
                    </a:cubicBezTo>
                    <a:cubicBezTo>
                      <a:pt x="220" y="16"/>
                      <a:pt x="209" y="16"/>
                      <a:pt x="204" y="13"/>
                    </a:cubicBezTo>
                    <a:cubicBezTo>
                      <a:pt x="192" y="8"/>
                      <a:pt x="192" y="8"/>
                      <a:pt x="192" y="8"/>
                    </a:cubicBezTo>
                    <a:cubicBezTo>
                      <a:pt x="187" y="5"/>
                      <a:pt x="181" y="4"/>
                      <a:pt x="173" y="4"/>
                    </a:cubicBezTo>
                    <a:cubicBezTo>
                      <a:pt x="169" y="4"/>
                      <a:pt x="163" y="4"/>
                      <a:pt x="157" y="7"/>
                    </a:cubicBezTo>
                    <a:cubicBezTo>
                      <a:pt x="151" y="9"/>
                      <a:pt x="151" y="9"/>
                      <a:pt x="151" y="9"/>
                    </a:cubicBezTo>
                    <a:cubicBezTo>
                      <a:pt x="141" y="5"/>
                      <a:pt x="141" y="5"/>
                      <a:pt x="141" y="5"/>
                    </a:cubicBezTo>
                    <a:cubicBezTo>
                      <a:pt x="133" y="1"/>
                      <a:pt x="120" y="2"/>
                      <a:pt x="113" y="6"/>
                    </a:cubicBezTo>
                    <a:cubicBezTo>
                      <a:pt x="101" y="11"/>
                      <a:pt x="101" y="11"/>
                      <a:pt x="101" y="11"/>
                    </a:cubicBezTo>
                    <a:cubicBezTo>
                      <a:pt x="93" y="15"/>
                      <a:pt x="81" y="15"/>
                      <a:pt x="73" y="12"/>
                    </a:cubicBezTo>
                    <a:cubicBezTo>
                      <a:pt x="52" y="3"/>
                      <a:pt x="52" y="3"/>
                      <a:pt x="52" y="3"/>
                    </a:cubicBezTo>
                    <a:cubicBezTo>
                      <a:pt x="44" y="0"/>
                      <a:pt x="33" y="3"/>
                      <a:pt x="28" y="10"/>
                    </a:cubicBezTo>
                    <a:cubicBezTo>
                      <a:pt x="5" y="38"/>
                      <a:pt x="5" y="38"/>
                      <a:pt x="5" y="38"/>
                    </a:cubicBezTo>
                    <a:cubicBezTo>
                      <a:pt x="0" y="45"/>
                      <a:pt x="1" y="55"/>
                      <a:pt x="8" y="60"/>
                    </a:cubicBezTo>
                    <a:cubicBezTo>
                      <a:pt x="41" y="87"/>
                      <a:pt x="41" y="87"/>
                      <a:pt x="41" y="87"/>
                    </a:cubicBezTo>
                    <a:cubicBezTo>
                      <a:pt x="33" y="96"/>
                      <a:pt x="33" y="96"/>
                      <a:pt x="33" y="96"/>
                    </a:cubicBezTo>
                    <a:cubicBezTo>
                      <a:pt x="24" y="104"/>
                      <a:pt x="24" y="118"/>
                      <a:pt x="33" y="127"/>
                    </a:cubicBezTo>
                    <a:cubicBezTo>
                      <a:pt x="33" y="127"/>
                      <a:pt x="33" y="127"/>
                      <a:pt x="33" y="127"/>
                    </a:cubicBezTo>
                    <a:cubicBezTo>
                      <a:pt x="36" y="130"/>
                      <a:pt x="40" y="132"/>
                      <a:pt x="44" y="133"/>
                    </a:cubicBezTo>
                    <a:cubicBezTo>
                      <a:pt x="41" y="141"/>
                      <a:pt x="43" y="150"/>
                      <a:pt x="49" y="156"/>
                    </a:cubicBezTo>
                    <a:cubicBezTo>
                      <a:pt x="49" y="156"/>
                      <a:pt x="49" y="156"/>
                      <a:pt x="49" y="156"/>
                    </a:cubicBezTo>
                    <a:cubicBezTo>
                      <a:pt x="54" y="161"/>
                      <a:pt x="59" y="163"/>
                      <a:pt x="65" y="163"/>
                    </a:cubicBezTo>
                    <a:cubicBezTo>
                      <a:pt x="66" y="163"/>
                      <a:pt x="67" y="163"/>
                      <a:pt x="68" y="163"/>
                    </a:cubicBezTo>
                    <a:cubicBezTo>
                      <a:pt x="68" y="167"/>
                      <a:pt x="70" y="172"/>
                      <a:pt x="74" y="175"/>
                    </a:cubicBezTo>
                    <a:cubicBezTo>
                      <a:pt x="74" y="176"/>
                      <a:pt x="74" y="176"/>
                      <a:pt x="74" y="176"/>
                    </a:cubicBezTo>
                    <a:cubicBezTo>
                      <a:pt x="79" y="180"/>
                      <a:pt x="84" y="182"/>
                      <a:pt x="90" y="182"/>
                    </a:cubicBezTo>
                    <a:cubicBezTo>
                      <a:pt x="93" y="182"/>
                      <a:pt x="95" y="182"/>
                      <a:pt x="98" y="181"/>
                    </a:cubicBezTo>
                    <a:cubicBezTo>
                      <a:pt x="99" y="184"/>
                      <a:pt x="101" y="188"/>
                      <a:pt x="103" y="190"/>
                    </a:cubicBezTo>
                    <a:cubicBezTo>
                      <a:pt x="104" y="191"/>
                      <a:pt x="104" y="191"/>
                      <a:pt x="104" y="191"/>
                    </a:cubicBezTo>
                    <a:cubicBezTo>
                      <a:pt x="108" y="195"/>
                      <a:pt x="114" y="197"/>
                      <a:pt x="120" y="197"/>
                    </a:cubicBezTo>
                    <a:cubicBezTo>
                      <a:pt x="125" y="197"/>
                      <a:pt x="131" y="195"/>
                      <a:pt x="135" y="191"/>
                    </a:cubicBezTo>
                    <a:cubicBezTo>
                      <a:pt x="140" y="186"/>
                      <a:pt x="140" y="186"/>
                      <a:pt x="140" y="186"/>
                    </a:cubicBezTo>
                    <a:cubicBezTo>
                      <a:pt x="141" y="187"/>
                      <a:pt x="141" y="187"/>
                      <a:pt x="141" y="187"/>
                    </a:cubicBezTo>
                    <a:cubicBezTo>
                      <a:pt x="147" y="192"/>
                      <a:pt x="147" y="192"/>
                      <a:pt x="147" y="192"/>
                    </a:cubicBezTo>
                    <a:cubicBezTo>
                      <a:pt x="153" y="198"/>
                      <a:pt x="163" y="199"/>
                      <a:pt x="170" y="193"/>
                    </a:cubicBezTo>
                    <a:cubicBezTo>
                      <a:pt x="175" y="189"/>
                      <a:pt x="176" y="181"/>
                      <a:pt x="173" y="176"/>
                    </a:cubicBezTo>
                    <a:cubicBezTo>
                      <a:pt x="172" y="173"/>
                      <a:pt x="172" y="173"/>
                      <a:pt x="172" y="173"/>
                    </a:cubicBezTo>
                    <a:cubicBezTo>
                      <a:pt x="185" y="181"/>
                      <a:pt x="185" y="181"/>
                      <a:pt x="185" y="181"/>
                    </a:cubicBezTo>
                    <a:cubicBezTo>
                      <a:pt x="191" y="185"/>
                      <a:pt x="199" y="185"/>
                      <a:pt x="203" y="180"/>
                    </a:cubicBezTo>
                    <a:cubicBezTo>
                      <a:pt x="208" y="175"/>
                      <a:pt x="209" y="167"/>
                      <a:pt x="206" y="161"/>
                    </a:cubicBezTo>
                    <a:cubicBezTo>
                      <a:pt x="201" y="154"/>
                      <a:pt x="201" y="154"/>
                      <a:pt x="201" y="154"/>
                    </a:cubicBezTo>
                    <a:cubicBezTo>
                      <a:pt x="212" y="163"/>
                      <a:pt x="212" y="163"/>
                      <a:pt x="212" y="163"/>
                    </a:cubicBezTo>
                    <a:cubicBezTo>
                      <a:pt x="218" y="166"/>
                      <a:pt x="226" y="166"/>
                      <a:pt x="230" y="162"/>
                    </a:cubicBezTo>
                    <a:cubicBezTo>
                      <a:pt x="235" y="157"/>
                      <a:pt x="236" y="150"/>
                      <a:pt x="233" y="144"/>
                    </a:cubicBezTo>
                    <a:cubicBezTo>
                      <a:pt x="233" y="144"/>
                      <a:pt x="227" y="136"/>
                      <a:pt x="228" y="135"/>
                    </a:cubicBezTo>
                    <a:cubicBezTo>
                      <a:pt x="235" y="142"/>
                      <a:pt x="235" y="142"/>
                      <a:pt x="235" y="142"/>
                    </a:cubicBezTo>
                    <a:cubicBezTo>
                      <a:pt x="241" y="148"/>
                      <a:pt x="252" y="147"/>
                      <a:pt x="258" y="141"/>
                    </a:cubicBezTo>
                    <a:cubicBezTo>
                      <a:pt x="264" y="136"/>
                      <a:pt x="264" y="126"/>
                      <a:pt x="257" y="120"/>
                    </a:cubicBezTo>
                    <a:cubicBezTo>
                      <a:pt x="250" y="113"/>
                      <a:pt x="250" y="113"/>
                      <a:pt x="250" y="113"/>
                    </a:cubicBezTo>
                    <a:cubicBezTo>
                      <a:pt x="255" y="112"/>
                      <a:pt x="259" y="110"/>
                      <a:pt x="263" y="107"/>
                    </a:cubicBezTo>
                    <a:cubicBezTo>
                      <a:pt x="299" y="76"/>
                      <a:pt x="299" y="76"/>
                      <a:pt x="299" y="76"/>
                    </a:cubicBezTo>
                    <a:cubicBezTo>
                      <a:pt x="309" y="68"/>
                      <a:pt x="311" y="52"/>
                      <a:pt x="303" y="42"/>
                    </a:cubicBezTo>
                    <a:close/>
                    <a:moveTo>
                      <a:pt x="42" y="118"/>
                    </a:moveTo>
                    <a:cubicBezTo>
                      <a:pt x="41" y="118"/>
                      <a:pt x="41" y="118"/>
                      <a:pt x="41" y="118"/>
                    </a:cubicBezTo>
                    <a:cubicBezTo>
                      <a:pt x="38" y="114"/>
                      <a:pt x="38" y="108"/>
                      <a:pt x="41" y="104"/>
                    </a:cubicBezTo>
                    <a:cubicBezTo>
                      <a:pt x="58" y="88"/>
                      <a:pt x="58" y="88"/>
                      <a:pt x="58" y="88"/>
                    </a:cubicBezTo>
                    <a:cubicBezTo>
                      <a:pt x="60" y="86"/>
                      <a:pt x="62" y="85"/>
                      <a:pt x="65" y="85"/>
                    </a:cubicBezTo>
                    <a:cubicBezTo>
                      <a:pt x="67" y="85"/>
                      <a:pt x="70" y="86"/>
                      <a:pt x="71" y="88"/>
                    </a:cubicBezTo>
                    <a:cubicBezTo>
                      <a:pt x="72" y="88"/>
                      <a:pt x="72" y="88"/>
                      <a:pt x="72" y="88"/>
                    </a:cubicBezTo>
                    <a:cubicBezTo>
                      <a:pt x="76" y="92"/>
                      <a:pt x="76" y="98"/>
                      <a:pt x="72" y="102"/>
                    </a:cubicBezTo>
                    <a:cubicBezTo>
                      <a:pt x="55" y="118"/>
                      <a:pt x="55" y="118"/>
                      <a:pt x="55" y="118"/>
                    </a:cubicBezTo>
                    <a:cubicBezTo>
                      <a:pt x="52" y="122"/>
                      <a:pt x="45" y="122"/>
                      <a:pt x="42" y="118"/>
                    </a:cubicBezTo>
                    <a:close/>
                    <a:moveTo>
                      <a:pt x="72" y="148"/>
                    </a:moveTo>
                    <a:cubicBezTo>
                      <a:pt x="68" y="151"/>
                      <a:pt x="62" y="151"/>
                      <a:pt x="58" y="148"/>
                    </a:cubicBezTo>
                    <a:cubicBezTo>
                      <a:pt x="58" y="147"/>
                      <a:pt x="58" y="147"/>
                      <a:pt x="58" y="147"/>
                    </a:cubicBezTo>
                    <a:cubicBezTo>
                      <a:pt x="54" y="143"/>
                      <a:pt x="54" y="137"/>
                      <a:pt x="58" y="134"/>
                    </a:cubicBezTo>
                    <a:cubicBezTo>
                      <a:pt x="81" y="110"/>
                      <a:pt x="81" y="110"/>
                      <a:pt x="81" y="110"/>
                    </a:cubicBezTo>
                    <a:cubicBezTo>
                      <a:pt x="83" y="108"/>
                      <a:pt x="86" y="107"/>
                      <a:pt x="88" y="107"/>
                    </a:cubicBezTo>
                    <a:cubicBezTo>
                      <a:pt x="91" y="107"/>
                      <a:pt x="93" y="108"/>
                      <a:pt x="95" y="110"/>
                    </a:cubicBezTo>
                    <a:cubicBezTo>
                      <a:pt x="95" y="111"/>
                      <a:pt x="95" y="111"/>
                      <a:pt x="95" y="111"/>
                    </a:cubicBezTo>
                    <a:cubicBezTo>
                      <a:pt x="99" y="114"/>
                      <a:pt x="99" y="120"/>
                      <a:pt x="95" y="124"/>
                    </a:cubicBezTo>
                    <a:lnTo>
                      <a:pt x="72" y="148"/>
                    </a:lnTo>
                    <a:close/>
                    <a:moveTo>
                      <a:pt x="97" y="167"/>
                    </a:moveTo>
                    <a:cubicBezTo>
                      <a:pt x="93" y="171"/>
                      <a:pt x="87" y="171"/>
                      <a:pt x="83" y="167"/>
                    </a:cubicBezTo>
                    <a:cubicBezTo>
                      <a:pt x="83" y="167"/>
                      <a:pt x="83" y="167"/>
                      <a:pt x="83" y="167"/>
                    </a:cubicBezTo>
                    <a:cubicBezTo>
                      <a:pt x="79" y="163"/>
                      <a:pt x="79" y="157"/>
                      <a:pt x="83" y="153"/>
                    </a:cubicBezTo>
                    <a:cubicBezTo>
                      <a:pt x="100" y="136"/>
                      <a:pt x="100" y="136"/>
                      <a:pt x="100" y="136"/>
                    </a:cubicBezTo>
                    <a:cubicBezTo>
                      <a:pt x="102" y="134"/>
                      <a:pt x="104" y="133"/>
                      <a:pt x="107" y="133"/>
                    </a:cubicBezTo>
                    <a:cubicBezTo>
                      <a:pt x="109" y="133"/>
                      <a:pt x="111" y="134"/>
                      <a:pt x="113" y="136"/>
                    </a:cubicBezTo>
                    <a:cubicBezTo>
                      <a:pt x="114" y="137"/>
                      <a:pt x="114" y="137"/>
                      <a:pt x="114" y="137"/>
                    </a:cubicBezTo>
                    <a:cubicBezTo>
                      <a:pt x="117" y="140"/>
                      <a:pt x="117" y="146"/>
                      <a:pt x="114" y="150"/>
                    </a:cubicBezTo>
                    <a:lnTo>
                      <a:pt x="97" y="167"/>
                    </a:lnTo>
                    <a:close/>
                    <a:moveTo>
                      <a:pt x="136" y="172"/>
                    </a:moveTo>
                    <a:cubicBezTo>
                      <a:pt x="126" y="182"/>
                      <a:pt x="126" y="182"/>
                      <a:pt x="126" y="182"/>
                    </a:cubicBezTo>
                    <a:cubicBezTo>
                      <a:pt x="123" y="186"/>
                      <a:pt x="116" y="186"/>
                      <a:pt x="113" y="182"/>
                    </a:cubicBezTo>
                    <a:cubicBezTo>
                      <a:pt x="112" y="182"/>
                      <a:pt x="112" y="182"/>
                      <a:pt x="112" y="182"/>
                    </a:cubicBezTo>
                    <a:cubicBezTo>
                      <a:pt x="109" y="178"/>
                      <a:pt x="109" y="172"/>
                      <a:pt x="112" y="168"/>
                    </a:cubicBezTo>
                    <a:cubicBezTo>
                      <a:pt x="122" y="158"/>
                      <a:pt x="122" y="158"/>
                      <a:pt x="122" y="158"/>
                    </a:cubicBezTo>
                    <a:cubicBezTo>
                      <a:pt x="124" y="156"/>
                      <a:pt x="126" y="155"/>
                      <a:pt x="129" y="155"/>
                    </a:cubicBezTo>
                    <a:cubicBezTo>
                      <a:pt x="132" y="155"/>
                      <a:pt x="134" y="156"/>
                      <a:pt x="136" y="158"/>
                    </a:cubicBezTo>
                    <a:cubicBezTo>
                      <a:pt x="136" y="159"/>
                      <a:pt x="136" y="159"/>
                      <a:pt x="136" y="159"/>
                    </a:cubicBezTo>
                    <a:cubicBezTo>
                      <a:pt x="140" y="162"/>
                      <a:pt x="140" y="168"/>
                      <a:pt x="136" y="172"/>
                    </a:cubicBezTo>
                    <a:close/>
                    <a:moveTo>
                      <a:pt x="289" y="64"/>
                    </a:moveTo>
                    <a:cubicBezTo>
                      <a:pt x="252" y="95"/>
                      <a:pt x="252" y="95"/>
                      <a:pt x="252" y="95"/>
                    </a:cubicBezTo>
                    <a:cubicBezTo>
                      <a:pt x="249" y="98"/>
                      <a:pt x="242" y="98"/>
                      <a:pt x="239" y="95"/>
                    </a:cubicBezTo>
                    <a:cubicBezTo>
                      <a:pt x="187" y="51"/>
                      <a:pt x="187" y="51"/>
                      <a:pt x="187" y="51"/>
                    </a:cubicBezTo>
                    <a:cubicBezTo>
                      <a:pt x="184" y="48"/>
                      <a:pt x="181" y="46"/>
                      <a:pt x="179" y="44"/>
                    </a:cubicBezTo>
                    <a:cubicBezTo>
                      <a:pt x="179" y="44"/>
                      <a:pt x="172" y="37"/>
                      <a:pt x="167" y="39"/>
                    </a:cubicBezTo>
                    <a:cubicBezTo>
                      <a:pt x="162" y="41"/>
                      <a:pt x="149" y="46"/>
                      <a:pt x="149" y="46"/>
                    </a:cubicBezTo>
                    <a:cubicBezTo>
                      <a:pt x="145" y="48"/>
                      <a:pt x="140" y="45"/>
                      <a:pt x="138" y="42"/>
                    </a:cubicBezTo>
                    <a:cubicBezTo>
                      <a:pt x="138" y="41"/>
                      <a:pt x="138" y="41"/>
                      <a:pt x="138" y="41"/>
                    </a:cubicBezTo>
                    <a:cubicBezTo>
                      <a:pt x="136" y="37"/>
                      <a:pt x="138" y="33"/>
                      <a:pt x="142" y="31"/>
                    </a:cubicBezTo>
                    <a:cubicBezTo>
                      <a:pt x="163" y="22"/>
                      <a:pt x="163" y="22"/>
                      <a:pt x="163" y="22"/>
                    </a:cubicBezTo>
                    <a:cubicBezTo>
                      <a:pt x="169" y="20"/>
                      <a:pt x="180" y="20"/>
                      <a:pt x="185" y="23"/>
                    </a:cubicBezTo>
                    <a:cubicBezTo>
                      <a:pt x="196" y="28"/>
                      <a:pt x="196" y="28"/>
                      <a:pt x="196" y="28"/>
                    </a:cubicBezTo>
                    <a:cubicBezTo>
                      <a:pt x="202" y="31"/>
                      <a:pt x="208" y="32"/>
                      <a:pt x="216" y="32"/>
                    </a:cubicBezTo>
                    <a:cubicBezTo>
                      <a:pt x="220" y="32"/>
                      <a:pt x="226" y="32"/>
                      <a:pt x="232" y="29"/>
                    </a:cubicBezTo>
                    <a:cubicBezTo>
                      <a:pt x="252" y="21"/>
                      <a:pt x="252" y="21"/>
                      <a:pt x="252" y="21"/>
                    </a:cubicBezTo>
                    <a:cubicBezTo>
                      <a:pt x="253" y="20"/>
                      <a:pt x="255" y="20"/>
                      <a:pt x="256" y="20"/>
                    </a:cubicBezTo>
                    <a:cubicBezTo>
                      <a:pt x="261" y="20"/>
                      <a:pt x="265" y="22"/>
                      <a:pt x="267" y="24"/>
                    </a:cubicBezTo>
                    <a:cubicBezTo>
                      <a:pt x="290" y="53"/>
                      <a:pt x="290" y="53"/>
                      <a:pt x="290" y="53"/>
                    </a:cubicBezTo>
                    <a:cubicBezTo>
                      <a:pt x="292" y="56"/>
                      <a:pt x="292" y="61"/>
                      <a:pt x="289"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p:cNvGrpSpPr/>
            <p:nvPr/>
          </p:nvGrpSpPr>
          <p:grpSpPr>
            <a:xfrm>
              <a:off x="355650" y="3714961"/>
              <a:ext cx="463323" cy="587755"/>
              <a:chOff x="1658034" y="13293837"/>
              <a:chExt cx="2160000" cy="2160000"/>
            </a:xfrm>
          </p:grpSpPr>
          <p:sp>
            <p:nvSpPr>
              <p:cNvPr id="77" name="Rounded Rectangle 76"/>
              <p:cNvSpPr/>
              <p:nvPr/>
            </p:nvSpPr>
            <p:spPr>
              <a:xfrm rot="5400000">
                <a:off x="1658034" y="13293837"/>
                <a:ext cx="2160000" cy="2160000"/>
              </a:xfrm>
              <a:prstGeom prst="round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 name="Group 50"/>
              <p:cNvGrpSpPr/>
              <p:nvPr/>
            </p:nvGrpSpPr>
            <p:grpSpPr>
              <a:xfrm>
                <a:off x="1943088" y="13686725"/>
                <a:ext cx="1589892" cy="1374224"/>
                <a:chOff x="3197225" y="4052888"/>
                <a:chExt cx="719137" cy="762000"/>
              </a:xfrm>
              <a:solidFill>
                <a:schemeClr val="bg1"/>
              </a:solidFill>
            </p:grpSpPr>
            <p:sp>
              <p:nvSpPr>
                <p:cNvPr id="52" name="Freeform 31"/>
                <p:cNvSpPr>
                  <a:spLocks noEditPoints="1"/>
                </p:cNvSpPr>
                <p:nvPr/>
              </p:nvSpPr>
              <p:spPr bwMode="auto">
                <a:xfrm>
                  <a:off x="3340100" y="4194175"/>
                  <a:ext cx="431800" cy="487363"/>
                </a:xfrm>
                <a:custGeom>
                  <a:avLst/>
                  <a:gdLst>
                    <a:gd name="T0" fmla="*/ 165 w 165"/>
                    <a:gd name="T1" fmla="*/ 83 h 187"/>
                    <a:gd name="T2" fmla="*/ 83 w 165"/>
                    <a:gd name="T3" fmla="*/ 0 h 187"/>
                    <a:gd name="T4" fmla="*/ 0 w 165"/>
                    <a:gd name="T5" fmla="*/ 83 h 187"/>
                    <a:gd name="T6" fmla="*/ 35 w 165"/>
                    <a:gd name="T7" fmla="*/ 154 h 187"/>
                    <a:gd name="T8" fmla="*/ 44 w 165"/>
                    <a:gd name="T9" fmla="*/ 172 h 187"/>
                    <a:gd name="T10" fmla="*/ 40 w 165"/>
                    <a:gd name="T11" fmla="*/ 180 h 187"/>
                    <a:gd name="T12" fmla="*/ 44 w 165"/>
                    <a:gd name="T13" fmla="*/ 187 h 187"/>
                    <a:gd name="T14" fmla="*/ 121 w 165"/>
                    <a:gd name="T15" fmla="*/ 187 h 187"/>
                    <a:gd name="T16" fmla="*/ 125 w 165"/>
                    <a:gd name="T17" fmla="*/ 180 h 187"/>
                    <a:gd name="T18" fmla="*/ 121 w 165"/>
                    <a:gd name="T19" fmla="*/ 172 h 187"/>
                    <a:gd name="T20" fmla="*/ 130 w 165"/>
                    <a:gd name="T21" fmla="*/ 154 h 187"/>
                    <a:gd name="T22" fmla="*/ 165 w 165"/>
                    <a:gd name="T23" fmla="*/ 83 h 187"/>
                    <a:gd name="T24" fmla="*/ 144 w 165"/>
                    <a:gd name="T25" fmla="*/ 83 h 187"/>
                    <a:gd name="T26" fmla="*/ 114 w 165"/>
                    <a:gd name="T27" fmla="*/ 139 h 187"/>
                    <a:gd name="T28" fmla="*/ 114 w 165"/>
                    <a:gd name="T29" fmla="*/ 139 h 187"/>
                    <a:gd name="T30" fmla="*/ 99 w 165"/>
                    <a:gd name="T31" fmla="*/ 170 h 187"/>
                    <a:gd name="T32" fmla="*/ 66 w 165"/>
                    <a:gd name="T33" fmla="*/ 170 h 187"/>
                    <a:gd name="T34" fmla="*/ 51 w 165"/>
                    <a:gd name="T35" fmla="*/ 139 h 187"/>
                    <a:gd name="T36" fmla="*/ 51 w 165"/>
                    <a:gd name="T37" fmla="*/ 139 h 187"/>
                    <a:gd name="T38" fmla="*/ 21 w 165"/>
                    <a:gd name="T39" fmla="*/ 83 h 187"/>
                    <a:gd name="T40" fmla="*/ 83 w 165"/>
                    <a:gd name="T41" fmla="*/ 22 h 187"/>
                    <a:gd name="T42" fmla="*/ 144 w 165"/>
                    <a:gd name="T43" fmla="*/ 8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87">
                      <a:moveTo>
                        <a:pt x="165" y="83"/>
                      </a:moveTo>
                      <a:cubicBezTo>
                        <a:pt x="165" y="37"/>
                        <a:pt x="128" y="0"/>
                        <a:pt x="83" y="0"/>
                      </a:cubicBezTo>
                      <a:cubicBezTo>
                        <a:pt x="37" y="0"/>
                        <a:pt x="0" y="37"/>
                        <a:pt x="0" y="83"/>
                      </a:cubicBezTo>
                      <a:cubicBezTo>
                        <a:pt x="0" y="110"/>
                        <a:pt x="9" y="127"/>
                        <a:pt x="35" y="154"/>
                      </a:cubicBezTo>
                      <a:cubicBezTo>
                        <a:pt x="36" y="155"/>
                        <a:pt x="42" y="162"/>
                        <a:pt x="44" y="172"/>
                      </a:cubicBezTo>
                      <a:cubicBezTo>
                        <a:pt x="42" y="174"/>
                        <a:pt x="40" y="177"/>
                        <a:pt x="40" y="180"/>
                      </a:cubicBezTo>
                      <a:cubicBezTo>
                        <a:pt x="40" y="183"/>
                        <a:pt x="42" y="186"/>
                        <a:pt x="44" y="187"/>
                      </a:cubicBezTo>
                      <a:cubicBezTo>
                        <a:pt x="121" y="187"/>
                        <a:pt x="121" y="187"/>
                        <a:pt x="121" y="187"/>
                      </a:cubicBezTo>
                      <a:cubicBezTo>
                        <a:pt x="123" y="186"/>
                        <a:pt x="125" y="183"/>
                        <a:pt x="125" y="180"/>
                      </a:cubicBezTo>
                      <a:cubicBezTo>
                        <a:pt x="125" y="177"/>
                        <a:pt x="123" y="174"/>
                        <a:pt x="121" y="172"/>
                      </a:cubicBezTo>
                      <a:cubicBezTo>
                        <a:pt x="124" y="162"/>
                        <a:pt x="129" y="155"/>
                        <a:pt x="130" y="154"/>
                      </a:cubicBezTo>
                      <a:cubicBezTo>
                        <a:pt x="157" y="127"/>
                        <a:pt x="165" y="110"/>
                        <a:pt x="165" y="83"/>
                      </a:cubicBezTo>
                      <a:close/>
                      <a:moveTo>
                        <a:pt x="144" y="83"/>
                      </a:moveTo>
                      <a:cubicBezTo>
                        <a:pt x="144" y="101"/>
                        <a:pt x="139" y="114"/>
                        <a:pt x="114" y="139"/>
                      </a:cubicBezTo>
                      <a:cubicBezTo>
                        <a:pt x="114" y="139"/>
                        <a:pt x="114" y="139"/>
                        <a:pt x="114" y="139"/>
                      </a:cubicBezTo>
                      <a:cubicBezTo>
                        <a:pt x="113" y="140"/>
                        <a:pt x="103" y="152"/>
                        <a:pt x="99" y="170"/>
                      </a:cubicBezTo>
                      <a:cubicBezTo>
                        <a:pt x="66" y="170"/>
                        <a:pt x="66" y="170"/>
                        <a:pt x="66" y="170"/>
                      </a:cubicBezTo>
                      <a:cubicBezTo>
                        <a:pt x="62" y="152"/>
                        <a:pt x="52" y="140"/>
                        <a:pt x="51" y="139"/>
                      </a:cubicBezTo>
                      <a:cubicBezTo>
                        <a:pt x="51" y="139"/>
                        <a:pt x="51" y="139"/>
                        <a:pt x="51" y="139"/>
                      </a:cubicBezTo>
                      <a:cubicBezTo>
                        <a:pt x="26" y="114"/>
                        <a:pt x="21" y="101"/>
                        <a:pt x="21" y="83"/>
                      </a:cubicBezTo>
                      <a:cubicBezTo>
                        <a:pt x="21" y="49"/>
                        <a:pt x="49" y="22"/>
                        <a:pt x="83" y="22"/>
                      </a:cubicBezTo>
                      <a:cubicBezTo>
                        <a:pt x="116" y="22"/>
                        <a:pt x="144" y="49"/>
                        <a:pt x="144" y="8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32"/>
                <p:cNvSpPr>
                  <a:spLocks/>
                </p:cNvSpPr>
                <p:nvPr/>
              </p:nvSpPr>
              <p:spPr bwMode="auto">
                <a:xfrm>
                  <a:off x="3444875" y="4741863"/>
                  <a:ext cx="222250" cy="73025"/>
                </a:xfrm>
                <a:custGeom>
                  <a:avLst/>
                  <a:gdLst>
                    <a:gd name="T0" fmla="*/ 81 w 85"/>
                    <a:gd name="T1" fmla="*/ 0 h 28"/>
                    <a:gd name="T2" fmla="*/ 4 w 85"/>
                    <a:gd name="T3" fmla="*/ 0 h 28"/>
                    <a:gd name="T4" fmla="*/ 0 w 85"/>
                    <a:gd name="T5" fmla="*/ 8 h 28"/>
                    <a:gd name="T6" fmla="*/ 10 w 85"/>
                    <a:gd name="T7" fmla="*/ 18 h 28"/>
                    <a:gd name="T8" fmla="*/ 18 w 85"/>
                    <a:gd name="T9" fmla="*/ 18 h 28"/>
                    <a:gd name="T10" fmla="*/ 29 w 85"/>
                    <a:gd name="T11" fmla="*/ 28 h 28"/>
                    <a:gd name="T12" fmla="*/ 56 w 85"/>
                    <a:gd name="T13" fmla="*/ 28 h 28"/>
                    <a:gd name="T14" fmla="*/ 67 w 85"/>
                    <a:gd name="T15" fmla="*/ 18 h 28"/>
                    <a:gd name="T16" fmla="*/ 75 w 85"/>
                    <a:gd name="T17" fmla="*/ 18 h 28"/>
                    <a:gd name="T18" fmla="*/ 85 w 85"/>
                    <a:gd name="T19" fmla="*/ 8 h 28"/>
                    <a:gd name="T20" fmla="*/ 81 w 8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8">
                      <a:moveTo>
                        <a:pt x="81" y="0"/>
                      </a:moveTo>
                      <a:cubicBezTo>
                        <a:pt x="4" y="0"/>
                        <a:pt x="4" y="0"/>
                        <a:pt x="4" y="0"/>
                      </a:cubicBezTo>
                      <a:cubicBezTo>
                        <a:pt x="2" y="2"/>
                        <a:pt x="0" y="5"/>
                        <a:pt x="0" y="8"/>
                      </a:cubicBezTo>
                      <a:cubicBezTo>
                        <a:pt x="0" y="13"/>
                        <a:pt x="5" y="18"/>
                        <a:pt x="10" y="18"/>
                      </a:cubicBezTo>
                      <a:cubicBezTo>
                        <a:pt x="18" y="18"/>
                        <a:pt x="18" y="18"/>
                        <a:pt x="18" y="18"/>
                      </a:cubicBezTo>
                      <a:cubicBezTo>
                        <a:pt x="18" y="23"/>
                        <a:pt x="23" y="28"/>
                        <a:pt x="29" y="28"/>
                      </a:cubicBezTo>
                      <a:cubicBezTo>
                        <a:pt x="56" y="28"/>
                        <a:pt x="56" y="28"/>
                        <a:pt x="56" y="28"/>
                      </a:cubicBezTo>
                      <a:cubicBezTo>
                        <a:pt x="62" y="28"/>
                        <a:pt x="67" y="23"/>
                        <a:pt x="67" y="18"/>
                      </a:cubicBezTo>
                      <a:cubicBezTo>
                        <a:pt x="75" y="18"/>
                        <a:pt x="75" y="18"/>
                        <a:pt x="75" y="18"/>
                      </a:cubicBezTo>
                      <a:cubicBezTo>
                        <a:pt x="80" y="18"/>
                        <a:pt x="85" y="13"/>
                        <a:pt x="85" y="8"/>
                      </a:cubicBezTo>
                      <a:cubicBezTo>
                        <a:pt x="85" y="5"/>
                        <a:pt x="83" y="2"/>
                        <a:pt x="8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33"/>
                <p:cNvSpPr>
                  <a:spLocks/>
                </p:cNvSpPr>
                <p:nvPr/>
              </p:nvSpPr>
              <p:spPr bwMode="auto">
                <a:xfrm>
                  <a:off x="3444875" y="4692650"/>
                  <a:ext cx="222250" cy="41275"/>
                </a:xfrm>
                <a:custGeom>
                  <a:avLst/>
                  <a:gdLst>
                    <a:gd name="T0" fmla="*/ 80 w 85"/>
                    <a:gd name="T1" fmla="*/ 0 h 16"/>
                    <a:gd name="T2" fmla="*/ 5 w 85"/>
                    <a:gd name="T3" fmla="*/ 0 h 16"/>
                    <a:gd name="T4" fmla="*/ 0 w 85"/>
                    <a:gd name="T5" fmla="*/ 8 h 16"/>
                    <a:gd name="T6" fmla="*/ 5 w 85"/>
                    <a:gd name="T7" fmla="*/ 16 h 16"/>
                    <a:gd name="T8" fmla="*/ 80 w 85"/>
                    <a:gd name="T9" fmla="*/ 16 h 16"/>
                    <a:gd name="T10" fmla="*/ 85 w 85"/>
                    <a:gd name="T11" fmla="*/ 8 h 16"/>
                    <a:gd name="T12" fmla="*/ 80 w 8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85" h="16">
                      <a:moveTo>
                        <a:pt x="80" y="0"/>
                      </a:moveTo>
                      <a:cubicBezTo>
                        <a:pt x="5" y="0"/>
                        <a:pt x="5" y="0"/>
                        <a:pt x="5" y="0"/>
                      </a:cubicBezTo>
                      <a:cubicBezTo>
                        <a:pt x="2" y="1"/>
                        <a:pt x="0" y="4"/>
                        <a:pt x="0" y="8"/>
                      </a:cubicBezTo>
                      <a:cubicBezTo>
                        <a:pt x="0" y="11"/>
                        <a:pt x="2" y="14"/>
                        <a:pt x="5" y="16"/>
                      </a:cubicBezTo>
                      <a:cubicBezTo>
                        <a:pt x="80" y="16"/>
                        <a:pt x="80" y="16"/>
                        <a:pt x="80" y="16"/>
                      </a:cubicBezTo>
                      <a:cubicBezTo>
                        <a:pt x="83" y="14"/>
                        <a:pt x="85" y="11"/>
                        <a:pt x="85" y="8"/>
                      </a:cubicBezTo>
                      <a:cubicBezTo>
                        <a:pt x="85" y="4"/>
                        <a:pt x="83" y="1"/>
                        <a:pt x="8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34"/>
                <p:cNvSpPr>
                  <a:spLocks/>
                </p:cNvSpPr>
                <p:nvPr/>
              </p:nvSpPr>
              <p:spPr bwMode="auto">
                <a:xfrm>
                  <a:off x="3197225" y="4381500"/>
                  <a:ext cx="117475" cy="47625"/>
                </a:xfrm>
                <a:custGeom>
                  <a:avLst/>
                  <a:gdLst>
                    <a:gd name="T0" fmla="*/ 45 w 45"/>
                    <a:gd name="T1" fmla="*/ 9 h 18"/>
                    <a:gd name="T2" fmla="*/ 36 w 45"/>
                    <a:gd name="T3" fmla="*/ 0 h 18"/>
                    <a:gd name="T4" fmla="*/ 9 w 45"/>
                    <a:gd name="T5" fmla="*/ 0 h 18"/>
                    <a:gd name="T6" fmla="*/ 0 w 45"/>
                    <a:gd name="T7" fmla="*/ 9 h 18"/>
                    <a:gd name="T8" fmla="*/ 9 w 45"/>
                    <a:gd name="T9" fmla="*/ 18 h 18"/>
                    <a:gd name="T10" fmla="*/ 36 w 45"/>
                    <a:gd name="T11" fmla="*/ 18 h 18"/>
                    <a:gd name="T12" fmla="*/ 45 w 45"/>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45" h="18">
                      <a:moveTo>
                        <a:pt x="45" y="9"/>
                      </a:moveTo>
                      <a:cubicBezTo>
                        <a:pt x="45" y="4"/>
                        <a:pt x="41" y="0"/>
                        <a:pt x="36" y="0"/>
                      </a:cubicBezTo>
                      <a:cubicBezTo>
                        <a:pt x="9" y="0"/>
                        <a:pt x="9" y="0"/>
                        <a:pt x="9" y="0"/>
                      </a:cubicBezTo>
                      <a:cubicBezTo>
                        <a:pt x="5" y="0"/>
                        <a:pt x="0" y="4"/>
                        <a:pt x="0" y="9"/>
                      </a:cubicBezTo>
                      <a:cubicBezTo>
                        <a:pt x="0" y="14"/>
                        <a:pt x="5" y="18"/>
                        <a:pt x="9" y="18"/>
                      </a:cubicBezTo>
                      <a:cubicBezTo>
                        <a:pt x="36" y="18"/>
                        <a:pt x="36" y="18"/>
                        <a:pt x="36" y="18"/>
                      </a:cubicBezTo>
                      <a:cubicBezTo>
                        <a:pt x="41" y="18"/>
                        <a:pt x="45" y="14"/>
                        <a:pt x="45" y="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35"/>
                <p:cNvSpPr>
                  <a:spLocks/>
                </p:cNvSpPr>
                <p:nvPr/>
              </p:nvSpPr>
              <p:spPr bwMode="auto">
                <a:xfrm>
                  <a:off x="3797300" y="4381500"/>
                  <a:ext cx="119062" cy="47625"/>
                </a:xfrm>
                <a:custGeom>
                  <a:avLst/>
                  <a:gdLst>
                    <a:gd name="T0" fmla="*/ 36 w 45"/>
                    <a:gd name="T1" fmla="*/ 0 h 18"/>
                    <a:gd name="T2" fmla="*/ 9 w 45"/>
                    <a:gd name="T3" fmla="*/ 0 h 18"/>
                    <a:gd name="T4" fmla="*/ 0 w 45"/>
                    <a:gd name="T5" fmla="*/ 9 h 18"/>
                    <a:gd name="T6" fmla="*/ 9 w 45"/>
                    <a:gd name="T7" fmla="*/ 18 h 18"/>
                    <a:gd name="T8" fmla="*/ 36 w 45"/>
                    <a:gd name="T9" fmla="*/ 18 h 18"/>
                    <a:gd name="T10" fmla="*/ 45 w 45"/>
                    <a:gd name="T11" fmla="*/ 9 h 18"/>
                    <a:gd name="T12" fmla="*/ 36 w 4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5" h="18">
                      <a:moveTo>
                        <a:pt x="36" y="0"/>
                      </a:moveTo>
                      <a:cubicBezTo>
                        <a:pt x="9" y="0"/>
                        <a:pt x="9" y="0"/>
                        <a:pt x="9" y="0"/>
                      </a:cubicBezTo>
                      <a:cubicBezTo>
                        <a:pt x="4" y="0"/>
                        <a:pt x="0" y="4"/>
                        <a:pt x="0" y="9"/>
                      </a:cubicBezTo>
                      <a:cubicBezTo>
                        <a:pt x="0" y="14"/>
                        <a:pt x="4" y="18"/>
                        <a:pt x="9" y="18"/>
                      </a:cubicBezTo>
                      <a:cubicBezTo>
                        <a:pt x="36" y="18"/>
                        <a:pt x="36" y="18"/>
                        <a:pt x="36" y="18"/>
                      </a:cubicBezTo>
                      <a:cubicBezTo>
                        <a:pt x="41" y="18"/>
                        <a:pt x="45" y="14"/>
                        <a:pt x="45" y="9"/>
                      </a:cubicBezTo>
                      <a:cubicBezTo>
                        <a:pt x="45" y="4"/>
                        <a:pt x="41" y="0"/>
                        <a:pt x="3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36"/>
                <p:cNvSpPr>
                  <a:spLocks/>
                </p:cNvSpPr>
                <p:nvPr/>
              </p:nvSpPr>
              <p:spPr bwMode="auto">
                <a:xfrm>
                  <a:off x="3290888" y="4149725"/>
                  <a:ext cx="101600" cy="98425"/>
                </a:xfrm>
                <a:custGeom>
                  <a:avLst/>
                  <a:gdLst>
                    <a:gd name="T0" fmla="*/ 23 w 39"/>
                    <a:gd name="T1" fmla="*/ 35 h 38"/>
                    <a:gd name="T2" fmla="*/ 29 w 39"/>
                    <a:gd name="T3" fmla="*/ 38 h 38"/>
                    <a:gd name="T4" fmla="*/ 35 w 39"/>
                    <a:gd name="T5" fmla="*/ 35 h 38"/>
                    <a:gd name="T6" fmla="*/ 35 w 39"/>
                    <a:gd name="T7" fmla="*/ 23 h 38"/>
                    <a:gd name="T8" fmla="*/ 16 w 39"/>
                    <a:gd name="T9" fmla="*/ 3 h 38"/>
                    <a:gd name="T10" fmla="*/ 4 w 39"/>
                    <a:gd name="T11" fmla="*/ 3 h 38"/>
                    <a:gd name="T12" fmla="*/ 4 w 39"/>
                    <a:gd name="T13" fmla="*/ 16 h 38"/>
                    <a:gd name="T14" fmla="*/ 23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3" y="35"/>
                      </a:moveTo>
                      <a:cubicBezTo>
                        <a:pt x="24" y="37"/>
                        <a:pt x="27" y="38"/>
                        <a:pt x="29" y="38"/>
                      </a:cubicBezTo>
                      <a:cubicBezTo>
                        <a:pt x="31" y="38"/>
                        <a:pt x="34" y="37"/>
                        <a:pt x="35" y="35"/>
                      </a:cubicBezTo>
                      <a:cubicBezTo>
                        <a:pt x="39" y="32"/>
                        <a:pt x="39" y="26"/>
                        <a:pt x="35" y="23"/>
                      </a:cubicBezTo>
                      <a:cubicBezTo>
                        <a:pt x="16" y="3"/>
                        <a:pt x="16" y="3"/>
                        <a:pt x="16" y="3"/>
                      </a:cubicBezTo>
                      <a:cubicBezTo>
                        <a:pt x="13" y="0"/>
                        <a:pt x="7" y="0"/>
                        <a:pt x="4" y="3"/>
                      </a:cubicBezTo>
                      <a:cubicBezTo>
                        <a:pt x="0" y="7"/>
                        <a:pt x="0" y="13"/>
                        <a:pt x="4" y="16"/>
                      </a:cubicBezTo>
                      <a:lnTo>
                        <a:pt x="23" y="3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37"/>
                <p:cNvSpPr>
                  <a:spLocks/>
                </p:cNvSpPr>
                <p:nvPr/>
              </p:nvSpPr>
              <p:spPr bwMode="auto">
                <a:xfrm>
                  <a:off x="3719513" y="4559300"/>
                  <a:ext cx="101600" cy="100013"/>
                </a:xfrm>
                <a:custGeom>
                  <a:avLst/>
                  <a:gdLst>
                    <a:gd name="T0" fmla="*/ 17 w 39"/>
                    <a:gd name="T1" fmla="*/ 4 h 38"/>
                    <a:gd name="T2" fmla="*/ 4 w 39"/>
                    <a:gd name="T3" fmla="*/ 4 h 38"/>
                    <a:gd name="T4" fmla="*/ 4 w 39"/>
                    <a:gd name="T5" fmla="*/ 16 h 38"/>
                    <a:gd name="T6" fmla="*/ 23 w 39"/>
                    <a:gd name="T7" fmla="*/ 35 h 38"/>
                    <a:gd name="T8" fmla="*/ 29 w 39"/>
                    <a:gd name="T9" fmla="*/ 38 h 38"/>
                    <a:gd name="T10" fmla="*/ 36 w 39"/>
                    <a:gd name="T11" fmla="*/ 35 h 38"/>
                    <a:gd name="T12" fmla="*/ 36 w 39"/>
                    <a:gd name="T13" fmla="*/ 23 h 38"/>
                    <a:gd name="T14" fmla="*/ 17 w 39"/>
                    <a:gd name="T15" fmla="*/ 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17" y="4"/>
                      </a:moveTo>
                      <a:cubicBezTo>
                        <a:pt x="13" y="0"/>
                        <a:pt x="7" y="0"/>
                        <a:pt x="4" y="4"/>
                      </a:cubicBezTo>
                      <a:cubicBezTo>
                        <a:pt x="0" y="7"/>
                        <a:pt x="0" y="13"/>
                        <a:pt x="4" y="16"/>
                      </a:cubicBezTo>
                      <a:cubicBezTo>
                        <a:pt x="23" y="35"/>
                        <a:pt x="23" y="35"/>
                        <a:pt x="23" y="35"/>
                      </a:cubicBezTo>
                      <a:cubicBezTo>
                        <a:pt x="25" y="37"/>
                        <a:pt x="27" y="38"/>
                        <a:pt x="29" y="38"/>
                      </a:cubicBezTo>
                      <a:cubicBezTo>
                        <a:pt x="32" y="38"/>
                        <a:pt x="34" y="37"/>
                        <a:pt x="36" y="35"/>
                      </a:cubicBezTo>
                      <a:cubicBezTo>
                        <a:pt x="39" y="32"/>
                        <a:pt x="39" y="26"/>
                        <a:pt x="36" y="23"/>
                      </a:cubicBezTo>
                      <a:lnTo>
                        <a:pt x="17"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38"/>
                <p:cNvSpPr>
                  <a:spLocks/>
                </p:cNvSpPr>
                <p:nvPr/>
              </p:nvSpPr>
              <p:spPr bwMode="auto">
                <a:xfrm>
                  <a:off x="3290888" y="4559300"/>
                  <a:ext cx="101600" cy="100013"/>
                </a:xfrm>
                <a:custGeom>
                  <a:avLst/>
                  <a:gdLst>
                    <a:gd name="T0" fmla="*/ 23 w 39"/>
                    <a:gd name="T1" fmla="*/ 4 h 38"/>
                    <a:gd name="T2" fmla="*/ 4 w 39"/>
                    <a:gd name="T3" fmla="*/ 23 h 38"/>
                    <a:gd name="T4" fmla="*/ 4 w 39"/>
                    <a:gd name="T5" fmla="*/ 35 h 38"/>
                    <a:gd name="T6" fmla="*/ 10 w 39"/>
                    <a:gd name="T7" fmla="*/ 38 h 38"/>
                    <a:gd name="T8" fmla="*/ 16 w 39"/>
                    <a:gd name="T9" fmla="*/ 35 h 38"/>
                    <a:gd name="T10" fmla="*/ 35 w 39"/>
                    <a:gd name="T11" fmla="*/ 16 h 38"/>
                    <a:gd name="T12" fmla="*/ 35 w 39"/>
                    <a:gd name="T13" fmla="*/ 4 h 38"/>
                    <a:gd name="T14" fmla="*/ 23 w 39"/>
                    <a:gd name="T15" fmla="*/ 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3" y="4"/>
                      </a:moveTo>
                      <a:cubicBezTo>
                        <a:pt x="4" y="23"/>
                        <a:pt x="4" y="23"/>
                        <a:pt x="4" y="23"/>
                      </a:cubicBezTo>
                      <a:cubicBezTo>
                        <a:pt x="0" y="26"/>
                        <a:pt x="0" y="32"/>
                        <a:pt x="4" y="35"/>
                      </a:cubicBezTo>
                      <a:cubicBezTo>
                        <a:pt x="5" y="37"/>
                        <a:pt x="8" y="38"/>
                        <a:pt x="10" y="38"/>
                      </a:cubicBezTo>
                      <a:cubicBezTo>
                        <a:pt x="12" y="38"/>
                        <a:pt x="15" y="37"/>
                        <a:pt x="16" y="35"/>
                      </a:cubicBezTo>
                      <a:cubicBezTo>
                        <a:pt x="35" y="16"/>
                        <a:pt x="35" y="16"/>
                        <a:pt x="35" y="16"/>
                      </a:cubicBezTo>
                      <a:cubicBezTo>
                        <a:pt x="39" y="13"/>
                        <a:pt x="39" y="7"/>
                        <a:pt x="35" y="4"/>
                      </a:cubicBezTo>
                      <a:cubicBezTo>
                        <a:pt x="32" y="0"/>
                        <a:pt x="26" y="0"/>
                        <a:pt x="23"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39"/>
                <p:cNvSpPr>
                  <a:spLocks/>
                </p:cNvSpPr>
                <p:nvPr/>
              </p:nvSpPr>
              <p:spPr bwMode="auto">
                <a:xfrm>
                  <a:off x="3719513" y="4149725"/>
                  <a:ext cx="101600" cy="98425"/>
                </a:xfrm>
                <a:custGeom>
                  <a:avLst/>
                  <a:gdLst>
                    <a:gd name="T0" fmla="*/ 10 w 39"/>
                    <a:gd name="T1" fmla="*/ 38 h 38"/>
                    <a:gd name="T2" fmla="*/ 17 w 39"/>
                    <a:gd name="T3" fmla="*/ 35 h 38"/>
                    <a:gd name="T4" fmla="*/ 36 w 39"/>
                    <a:gd name="T5" fmla="*/ 16 h 38"/>
                    <a:gd name="T6" fmla="*/ 36 w 39"/>
                    <a:gd name="T7" fmla="*/ 3 h 38"/>
                    <a:gd name="T8" fmla="*/ 23 w 39"/>
                    <a:gd name="T9" fmla="*/ 3 h 38"/>
                    <a:gd name="T10" fmla="*/ 4 w 39"/>
                    <a:gd name="T11" fmla="*/ 23 h 38"/>
                    <a:gd name="T12" fmla="*/ 4 w 39"/>
                    <a:gd name="T13" fmla="*/ 35 h 38"/>
                    <a:gd name="T14" fmla="*/ 10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10" y="38"/>
                      </a:moveTo>
                      <a:cubicBezTo>
                        <a:pt x="13" y="38"/>
                        <a:pt x="15" y="37"/>
                        <a:pt x="17" y="35"/>
                      </a:cubicBezTo>
                      <a:cubicBezTo>
                        <a:pt x="36" y="16"/>
                        <a:pt x="36" y="16"/>
                        <a:pt x="36" y="16"/>
                      </a:cubicBezTo>
                      <a:cubicBezTo>
                        <a:pt x="39" y="13"/>
                        <a:pt x="39" y="7"/>
                        <a:pt x="36" y="3"/>
                      </a:cubicBezTo>
                      <a:cubicBezTo>
                        <a:pt x="32" y="0"/>
                        <a:pt x="26" y="0"/>
                        <a:pt x="23" y="3"/>
                      </a:cubicBezTo>
                      <a:cubicBezTo>
                        <a:pt x="4" y="23"/>
                        <a:pt x="4" y="23"/>
                        <a:pt x="4" y="23"/>
                      </a:cubicBezTo>
                      <a:cubicBezTo>
                        <a:pt x="0" y="26"/>
                        <a:pt x="0" y="32"/>
                        <a:pt x="4" y="35"/>
                      </a:cubicBezTo>
                      <a:cubicBezTo>
                        <a:pt x="6" y="37"/>
                        <a:pt x="8" y="38"/>
                        <a:pt x="10" y="3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40"/>
                <p:cNvSpPr>
                  <a:spLocks/>
                </p:cNvSpPr>
                <p:nvPr/>
              </p:nvSpPr>
              <p:spPr bwMode="auto">
                <a:xfrm>
                  <a:off x="3533775" y="4052888"/>
                  <a:ext cx="47625" cy="117475"/>
                </a:xfrm>
                <a:custGeom>
                  <a:avLst/>
                  <a:gdLst>
                    <a:gd name="T0" fmla="*/ 9 w 18"/>
                    <a:gd name="T1" fmla="*/ 45 h 45"/>
                    <a:gd name="T2" fmla="*/ 18 w 18"/>
                    <a:gd name="T3" fmla="*/ 36 h 45"/>
                    <a:gd name="T4" fmla="*/ 18 w 18"/>
                    <a:gd name="T5" fmla="*/ 9 h 45"/>
                    <a:gd name="T6" fmla="*/ 9 w 18"/>
                    <a:gd name="T7" fmla="*/ 0 h 45"/>
                    <a:gd name="T8" fmla="*/ 0 w 18"/>
                    <a:gd name="T9" fmla="*/ 9 h 45"/>
                    <a:gd name="T10" fmla="*/ 0 w 18"/>
                    <a:gd name="T11" fmla="*/ 36 h 45"/>
                    <a:gd name="T12" fmla="*/ 9 w 18"/>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8" h="45">
                      <a:moveTo>
                        <a:pt x="9" y="45"/>
                      </a:moveTo>
                      <a:cubicBezTo>
                        <a:pt x="14" y="45"/>
                        <a:pt x="18" y="41"/>
                        <a:pt x="18" y="36"/>
                      </a:cubicBezTo>
                      <a:cubicBezTo>
                        <a:pt x="18" y="9"/>
                        <a:pt x="18" y="9"/>
                        <a:pt x="18" y="9"/>
                      </a:cubicBezTo>
                      <a:cubicBezTo>
                        <a:pt x="18" y="4"/>
                        <a:pt x="14" y="0"/>
                        <a:pt x="9" y="0"/>
                      </a:cubicBezTo>
                      <a:cubicBezTo>
                        <a:pt x="4" y="0"/>
                        <a:pt x="0" y="4"/>
                        <a:pt x="0" y="9"/>
                      </a:cubicBezTo>
                      <a:cubicBezTo>
                        <a:pt x="0" y="36"/>
                        <a:pt x="0" y="36"/>
                        <a:pt x="0" y="36"/>
                      </a:cubicBezTo>
                      <a:cubicBezTo>
                        <a:pt x="0" y="41"/>
                        <a:pt x="4" y="45"/>
                        <a:pt x="9"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41"/>
                <p:cNvSpPr>
                  <a:spLocks/>
                </p:cNvSpPr>
                <p:nvPr/>
              </p:nvSpPr>
              <p:spPr bwMode="auto">
                <a:xfrm>
                  <a:off x="3419475" y="4267200"/>
                  <a:ext cx="114300" cy="158750"/>
                </a:xfrm>
                <a:custGeom>
                  <a:avLst/>
                  <a:gdLst>
                    <a:gd name="T0" fmla="*/ 33 w 44"/>
                    <a:gd name="T1" fmla="*/ 2 h 61"/>
                    <a:gd name="T2" fmla="*/ 0 w 44"/>
                    <a:gd name="T3" fmla="*/ 54 h 61"/>
                    <a:gd name="T4" fmla="*/ 7 w 44"/>
                    <a:gd name="T5" fmla="*/ 61 h 61"/>
                    <a:gd name="T6" fmla="*/ 14 w 44"/>
                    <a:gd name="T7" fmla="*/ 54 h 61"/>
                    <a:gd name="T8" fmla="*/ 39 w 44"/>
                    <a:gd name="T9" fmla="*/ 15 h 61"/>
                    <a:gd name="T10" fmla="*/ 43 w 44"/>
                    <a:gd name="T11" fmla="*/ 5 h 61"/>
                    <a:gd name="T12" fmla="*/ 33 w 44"/>
                    <a:gd name="T13" fmla="*/ 2 h 61"/>
                  </a:gdLst>
                  <a:ahLst/>
                  <a:cxnLst>
                    <a:cxn ang="0">
                      <a:pos x="T0" y="T1"/>
                    </a:cxn>
                    <a:cxn ang="0">
                      <a:pos x="T2" y="T3"/>
                    </a:cxn>
                    <a:cxn ang="0">
                      <a:pos x="T4" y="T5"/>
                    </a:cxn>
                    <a:cxn ang="0">
                      <a:pos x="T6" y="T7"/>
                    </a:cxn>
                    <a:cxn ang="0">
                      <a:pos x="T8" y="T9"/>
                    </a:cxn>
                    <a:cxn ang="0">
                      <a:pos x="T10" y="T11"/>
                    </a:cxn>
                    <a:cxn ang="0">
                      <a:pos x="T12" y="T13"/>
                    </a:cxn>
                  </a:cxnLst>
                  <a:rect l="0" t="0" r="r" b="b"/>
                  <a:pathLst>
                    <a:path w="44" h="61">
                      <a:moveTo>
                        <a:pt x="33" y="2"/>
                      </a:moveTo>
                      <a:cubicBezTo>
                        <a:pt x="13" y="11"/>
                        <a:pt x="0" y="32"/>
                        <a:pt x="0" y="54"/>
                      </a:cubicBezTo>
                      <a:cubicBezTo>
                        <a:pt x="0" y="58"/>
                        <a:pt x="3" y="61"/>
                        <a:pt x="7" y="61"/>
                      </a:cubicBezTo>
                      <a:cubicBezTo>
                        <a:pt x="11" y="61"/>
                        <a:pt x="14" y="58"/>
                        <a:pt x="14" y="54"/>
                      </a:cubicBezTo>
                      <a:cubicBezTo>
                        <a:pt x="14" y="37"/>
                        <a:pt x="24" y="22"/>
                        <a:pt x="39" y="15"/>
                      </a:cubicBezTo>
                      <a:cubicBezTo>
                        <a:pt x="43" y="13"/>
                        <a:pt x="44" y="9"/>
                        <a:pt x="43" y="5"/>
                      </a:cubicBezTo>
                      <a:cubicBezTo>
                        <a:pt x="41" y="2"/>
                        <a:pt x="37" y="0"/>
                        <a:pt x="33"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0"/>
            <p:cNvGrpSpPr/>
            <p:nvPr/>
          </p:nvGrpSpPr>
          <p:grpSpPr>
            <a:xfrm>
              <a:off x="355650" y="2927193"/>
              <a:ext cx="463323" cy="587755"/>
              <a:chOff x="1658034" y="10398787"/>
              <a:chExt cx="2160000" cy="2160000"/>
            </a:xfrm>
          </p:grpSpPr>
          <p:sp>
            <p:nvSpPr>
              <p:cNvPr id="53" name="Rounded Rectangle 52"/>
              <p:cNvSpPr/>
              <p:nvPr/>
            </p:nvSpPr>
            <p:spPr>
              <a:xfrm rot="5400000">
                <a:off x="1658034" y="10398787"/>
                <a:ext cx="2160000" cy="2160000"/>
              </a:xfrm>
              <a:prstGeom prst="roundRect">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11"/>
              <p:cNvSpPr>
                <a:spLocks noEditPoints="1"/>
              </p:cNvSpPr>
              <p:nvPr/>
            </p:nvSpPr>
            <p:spPr bwMode="auto">
              <a:xfrm>
                <a:off x="2100099" y="10872026"/>
                <a:ext cx="1275870" cy="1213523"/>
              </a:xfrm>
              <a:custGeom>
                <a:avLst/>
                <a:gdLst>
                  <a:gd name="T0" fmla="*/ 0 w 498"/>
                  <a:gd name="T1" fmla="*/ 312 h 577"/>
                  <a:gd name="T2" fmla="*/ 0 w 498"/>
                  <a:gd name="T3" fmla="*/ 0 h 577"/>
                  <a:gd name="T4" fmla="*/ 120 w 498"/>
                  <a:gd name="T5" fmla="*/ 0 h 577"/>
                  <a:gd name="T6" fmla="*/ 120 w 498"/>
                  <a:gd name="T7" fmla="*/ 187 h 577"/>
                  <a:gd name="T8" fmla="*/ 0 w 498"/>
                  <a:gd name="T9" fmla="*/ 312 h 577"/>
                  <a:gd name="T10" fmla="*/ 498 w 498"/>
                  <a:gd name="T11" fmla="*/ 241 h 577"/>
                  <a:gd name="T12" fmla="*/ 320 w 498"/>
                  <a:gd name="T13" fmla="*/ 81 h 577"/>
                  <a:gd name="T14" fmla="*/ 320 w 498"/>
                  <a:gd name="T15" fmla="*/ 181 h 577"/>
                  <a:gd name="T16" fmla="*/ 288 w 498"/>
                  <a:gd name="T17" fmla="*/ 181 h 577"/>
                  <a:gd name="T18" fmla="*/ 0 w 498"/>
                  <a:gd name="T19" fmla="*/ 469 h 577"/>
                  <a:gd name="T20" fmla="*/ 0 w 498"/>
                  <a:gd name="T21" fmla="*/ 577 h 577"/>
                  <a:gd name="T22" fmla="*/ 120 w 498"/>
                  <a:gd name="T23" fmla="*/ 577 h 577"/>
                  <a:gd name="T24" fmla="*/ 120 w 498"/>
                  <a:gd name="T25" fmla="*/ 469 h 577"/>
                  <a:gd name="T26" fmla="*/ 288 w 498"/>
                  <a:gd name="T27" fmla="*/ 301 h 577"/>
                  <a:gd name="T28" fmla="*/ 320 w 498"/>
                  <a:gd name="T29" fmla="*/ 301 h 577"/>
                  <a:gd name="T30" fmla="*/ 320 w 498"/>
                  <a:gd name="T31" fmla="*/ 401 h 577"/>
                  <a:gd name="T32" fmla="*/ 498 w 498"/>
                  <a:gd name="T33" fmla="*/ 24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8" h="577">
                    <a:moveTo>
                      <a:pt x="0" y="312"/>
                    </a:moveTo>
                    <a:cubicBezTo>
                      <a:pt x="0" y="0"/>
                      <a:pt x="0" y="0"/>
                      <a:pt x="0" y="0"/>
                    </a:cubicBezTo>
                    <a:cubicBezTo>
                      <a:pt x="120" y="0"/>
                      <a:pt x="120" y="0"/>
                      <a:pt x="120" y="0"/>
                    </a:cubicBezTo>
                    <a:cubicBezTo>
                      <a:pt x="120" y="187"/>
                      <a:pt x="120" y="187"/>
                      <a:pt x="120" y="187"/>
                    </a:cubicBezTo>
                    <a:cubicBezTo>
                      <a:pt x="69" y="217"/>
                      <a:pt x="28" y="260"/>
                      <a:pt x="0" y="312"/>
                    </a:cubicBezTo>
                    <a:close/>
                    <a:moveTo>
                      <a:pt x="498" y="241"/>
                    </a:moveTo>
                    <a:cubicBezTo>
                      <a:pt x="320" y="81"/>
                      <a:pt x="320" y="81"/>
                      <a:pt x="320" y="81"/>
                    </a:cubicBezTo>
                    <a:cubicBezTo>
                      <a:pt x="320" y="181"/>
                      <a:pt x="320" y="181"/>
                      <a:pt x="320" y="181"/>
                    </a:cubicBezTo>
                    <a:cubicBezTo>
                      <a:pt x="288" y="181"/>
                      <a:pt x="288" y="181"/>
                      <a:pt x="288" y="181"/>
                    </a:cubicBezTo>
                    <a:cubicBezTo>
                      <a:pt x="129" y="181"/>
                      <a:pt x="0" y="310"/>
                      <a:pt x="0" y="469"/>
                    </a:cubicBezTo>
                    <a:cubicBezTo>
                      <a:pt x="0" y="577"/>
                      <a:pt x="0" y="577"/>
                      <a:pt x="0" y="577"/>
                    </a:cubicBezTo>
                    <a:cubicBezTo>
                      <a:pt x="120" y="577"/>
                      <a:pt x="120" y="577"/>
                      <a:pt x="120" y="577"/>
                    </a:cubicBezTo>
                    <a:cubicBezTo>
                      <a:pt x="120" y="469"/>
                      <a:pt x="120" y="469"/>
                      <a:pt x="120" y="469"/>
                    </a:cubicBezTo>
                    <a:cubicBezTo>
                      <a:pt x="120" y="376"/>
                      <a:pt x="195" y="301"/>
                      <a:pt x="288" y="301"/>
                    </a:cubicBezTo>
                    <a:cubicBezTo>
                      <a:pt x="320" y="301"/>
                      <a:pt x="320" y="301"/>
                      <a:pt x="320" y="301"/>
                    </a:cubicBezTo>
                    <a:cubicBezTo>
                      <a:pt x="320" y="401"/>
                      <a:pt x="320" y="401"/>
                      <a:pt x="320" y="401"/>
                    </a:cubicBezTo>
                    <a:lnTo>
                      <a:pt x="498" y="2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p:cNvGrpSpPr/>
            <p:nvPr/>
          </p:nvGrpSpPr>
          <p:grpSpPr>
            <a:xfrm>
              <a:off x="355650" y="5290275"/>
              <a:ext cx="463323" cy="587755"/>
              <a:chOff x="1658034" y="19083935"/>
              <a:chExt cx="2160000" cy="2160000"/>
            </a:xfrm>
          </p:grpSpPr>
          <p:sp>
            <p:nvSpPr>
              <p:cNvPr id="76" name="Rounded Rectangle 75"/>
              <p:cNvSpPr/>
              <p:nvPr/>
            </p:nvSpPr>
            <p:spPr>
              <a:xfrm rot="5400000">
                <a:off x="1658034" y="19083935"/>
                <a:ext cx="2160000" cy="2160000"/>
              </a:xfrm>
              <a:prstGeom prst="round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5" name="Group 64"/>
              <p:cNvGrpSpPr/>
              <p:nvPr/>
            </p:nvGrpSpPr>
            <p:grpSpPr>
              <a:xfrm>
                <a:off x="1906383" y="19460569"/>
                <a:ext cx="1663303" cy="1406732"/>
                <a:chOff x="4532313" y="2792413"/>
                <a:chExt cx="723899" cy="625475"/>
              </a:xfrm>
              <a:solidFill>
                <a:schemeClr val="bg1"/>
              </a:solidFill>
            </p:grpSpPr>
            <p:sp>
              <p:nvSpPr>
                <p:cNvPr id="66" name="Freeform 16"/>
                <p:cNvSpPr>
                  <a:spLocks/>
                </p:cNvSpPr>
                <p:nvPr/>
              </p:nvSpPr>
              <p:spPr bwMode="auto">
                <a:xfrm>
                  <a:off x="5207000" y="3336925"/>
                  <a:ext cx="0" cy="4763"/>
                </a:xfrm>
                <a:custGeom>
                  <a:avLst/>
                  <a:gdLst>
                    <a:gd name="T0" fmla="*/ 0 h 2"/>
                    <a:gd name="T1" fmla="*/ 1 h 2"/>
                    <a:gd name="T2" fmla="*/ 0 h 2"/>
                  </a:gdLst>
                  <a:ahLst/>
                  <a:cxnLst>
                    <a:cxn ang="0">
                      <a:pos x="0" y="T0"/>
                    </a:cxn>
                    <a:cxn ang="0">
                      <a:pos x="0" y="T1"/>
                    </a:cxn>
                    <a:cxn ang="0">
                      <a:pos x="0" y="T2"/>
                    </a:cxn>
                  </a:cxnLst>
                  <a:rect l="0" t="0" r="r" b="b"/>
                  <a:pathLst>
                    <a:path h="2">
                      <a:moveTo>
                        <a:pt x="0" y="0"/>
                      </a:moveTo>
                      <a:cubicBezTo>
                        <a:pt x="0" y="1"/>
                        <a:pt x="0" y="1"/>
                        <a:pt x="0" y="1"/>
                      </a:cubicBezTo>
                      <a:cubicBezTo>
                        <a:pt x="0" y="2"/>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7"/>
                <p:cNvSpPr>
                  <a:spLocks/>
                </p:cNvSpPr>
                <p:nvPr/>
              </p:nvSpPr>
              <p:spPr bwMode="auto">
                <a:xfrm>
                  <a:off x="4689475" y="2792413"/>
                  <a:ext cx="566737" cy="598488"/>
                </a:xfrm>
                <a:custGeom>
                  <a:avLst/>
                  <a:gdLst>
                    <a:gd name="T0" fmla="*/ 179 w 217"/>
                    <a:gd name="T1" fmla="*/ 81 h 229"/>
                    <a:gd name="T2" fmla="*/ 154 w 217"/>
                    <a:gd name="T3" fmla="*/ 94 h 229"/>
                    <a:gd name="T4" fmla="*/ 163 w 217"/>
                    <a:gd name="T5" fmla="*/ 94 h 229"/>
                    <a:gd name="T6" fmla="*/ 186 w 217"/>
                    <a:gd name="T7" fmla="*/ 99 h 229"/>
                    <a:gd name="T8" fmla="*/ 176 w 217"/>
                    <a:gd name="T9" fmla="*/ 105 h 229"/>
                    <a:gd name="T10" fmla="*/ 122 w 217"/>
                    <a:gd name="T11" fmla="*/ 91 h 229"/>
                    <a:gd name="T12" fmla="*/ 144 w 217"/>
                    <a:gd name="T13" fmla="*/ 25 h 229"/>
                    <a:gd name="T14" fmla="*/ 143 w 217"/>
                    <a:gd name="T15" fmla="*/ 26 h 229"/>
                    <a:gd name="T16" fmla="*/ 144 w 217"/>
                    <a:gd name="T17" fmla="*/ 23 h 229"/>
                    <a:gd name="T18" fmla="*/ 134 w 217"/>
                    <a:gd name="T19" fmla="*/ 2 h 229"/>
                    <a:gd name="T20" fmla="*/ 114 w 217"/>
                    <a:gd name="T21" fmla="*/ 13 h 229"/>
                    <a:gd name="T22" fmla="*/ 90 w 217"/>
                    <a:gd name="T23" fmla="*/ 66 h 229"/>
                    <a:gd name="T24" fmla="*/ 90 w 217"/>
                    <a:gd name="T25" fmla="*/ 66 h 229"/>
                    <a:gd name="T26" fmla="*/ 43 w 217"/>
                    <a:gd name="T27" fmla="*/ 114 h 229"/>
                    <a:gd name="T28" fmla="*/ 26 w 217"/>
                    <a:gd name="T29" fmla="*/ 121 h 229"/>
                    <a:gd name="T30" fmla="*/ 24 w 217"/>
                    <a:gd name="T31" fmla="*/ 124 h 229"/>
                    <a:gd name="T32" fmla="*/ 23 w 217"/>
                    <a:gd name="T33" fmla="*/ 219 h 229"/>
                    <a:gd name="T34" fmla="*/ 79 w 217"/>
                    <a:gd name="T35" fmla="*/ 215 h 229"/>
                    <a:gd name="T36" fmla="*/ 144 w 217"/>
                    <a:gd name="T37" fmla="*/ 227 h 229"/>
                    <a:gd name="T38" fmla="*/ 198 w 217"/>
                    <a:gd name="T39" fmla="*/ 209 h 229"/>
                    <a:gd name="T40" fmla="*/ 198 w 217"/>
                    <a:gd name="T41" fmla="*/ 208 h 229"/>
                    <a:gd name="T42" fmla="*/ 198 w 217"/>
                    <a:gd name="T43" fmla="*/ 205 h 229"/>
                    <a:gd name="T44" fmla="*/ 198 w 217"/>
                    <a:gd name="T45" fmla="*/ 204 h 229"/>
                    <a:gd name="T46" fmla="*/ 198 w 217"/>
                    <a:gd name="T47" fmla="*/ 204 h 229"/>
                    <a:gd name="T48" fmla="*/ 199 w 217"/>
                    <a:gd name="T49" fmla="*/ 200 h 229"/>
                    <a:gd name="T50" fmla="*/ 207 w 217"/>
                    <a:gd name="T51" fmla="*/ 188 h 229"/>
                    <a:gd name="T52" fmla="*/ 207 w 217"/>
                    <a:gd name="T53" fmla="*/ 167 h 229"/>
                    <a:gd name="T54" fmla="*/ 213 w 217"/>
                    <a:gd name="T55" fmla="*/ 152 h 229"/>
                    <a:gd name="T56" fmla="*/ 209 w 217"/>
                    <a:gd name="T57" fmla="*/ 129 h 229"/>
                    <a:gd name="T58" fmla="*/ 215 w 217"/>
                    <a:gd name="T59" fmla="*/ 112 h 229"/>
                    <a:gd name="T60" fmla="*/ 215 w 217"/>
                    <a:gd name="T61" fmla="*/ 112 h 229"/>
                    <a:gd name="T62" fmla="*/ 179 w 217"/>
                    <a:gd name="T63" fmla="*/ 8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229">
                      <a:moveTo>
                        <a:pt x="179" y="81"/>
                      </a:moveTo>
                      <a:cubicBezTo>
                        <a:pt x="145" y="83"/>
                        <a:pt x="154" y="94"/>
                        <a:pt x="154" y="94"/>
                      </a:cubicBezTo>
                      <a:cubicBezTo>
                        <a:pt x="154" y="94"/>
                        <a:pt x="155" y="96"/>
                        <a:pt x="163" y="94"/>
                      </a:cubicBezTo>
                      <a:cubicBezTo>
                        <a:pt x="167" y="92"/>
                        <a:pt x="190" y="90"/>
                        <a:pt x="186" y="99"/>
                      </a:cubicBezTo>
                      <a:cubicBezTo>
                        <a:pt x="184" y="103"/>
                        <a:pt x="179" y="105"/>
                        <a:pt x="176" y="105"/>
                      </a:cubicBezTo>
                      <a:cubicBezTo>
                        <a:pt x="160" y="108"/>
                        <a:pt x="143" y="104"/>
                        <a:pt x="122" y="91"/>
                      </a:cubicBezTo>
                      <a:cubicBezTo>
                        <a:pt x="134" y="74"/>
                        <a:pt x="144" y="25"/>
                        <a:pt x="144" y="25"/>
                      </a:cubicBezTo>
                      <a:cubicBezTo>
                        <a:pt x="143" y="26"/>
                        <a:pt x="143" y="26"/>
                        <a:pt x="143" y="26"/>
                      </a:cubicBezTo>
                      <a:cubicBezTo>
                        <a:pt x="144" y="24"/>
                        <a:pt x="144" y="23"/>
                        <a:pt x="144" y="23"/>
                      </a:cubicBezTo>
                      <a:cubicBezTo>
                        <a:pt x="147" y="15"/>
                        <a:pt x="143" y="5"/>
                        <a:pt x="134" y="2"/>
                      </a:cubicBezTo>
                      <a:cubicBezTo>
                        <a:pt x="126" y="0"/>
                        <a:pt x="116" y="4"/>
                        <a:pt x="114" y="13"/>
                      </a:cubicBezTo>
                      <a:cubicBezTo>
                        <a:pt x="113" y="13"/>
                        <a:pt x="103" y="43"/>
                        <a:pt x="90" y="66"/>
                      </a:cubicBezTo>
                      <a:cubicBezTo>
                        <a:pt x="90" y="66"/>
                        <a:pt x="90" y="66"/>
                        <a:pt x="90" y="66"/>
                      </a:cubicBezTo>
                      <a:cubicBezTo>
                        <a:pt x="90" y="66"/>
                        <a:pt x="65" y="103"/>
                        <a:pt x="43" y="114"/>
                      </a:cubicBezTo>
                      <a:cubicBezTo>
                        <a:pt x="35" y="117"/>
                        <a:pt x="30" y="119"/>
                        <a:pt x="26" y="121"/>
                      </a:cubicBezTo>
                      <a:cubicBezTo>
                        <a:pt x="24" y="124"/>
                        <a:pt x="24" y="124"/>
                        <a:pt x="24" y="124"/>
                      </a:cubicBezTo>
                      <a:cubicBezTo>
                        <a:pt x="24" y="125"/>
                        <a:pt x="0" y="178"/>
                        <a:pt x="23" y="219"/>
                      </a:cubicBezTo>
                      <a:cubicBezTo>
                        <a:pt x="44" y="218"/>
                        <a:pt x="62" y="215"/>
                        <a:pt x="79" y="215"/>
                      </a:cubicBezTo>
                      <a:cubicBezTo>
                        <a:pt x="103" y="214"/>
                        <a:pt x="118" y="223"/>
                        <a:pt x="144" y="227"/>
                      </a:cubicBezTo>
                      <a:cubicBezTo>
                        <a:pt x="158" y="229"/>
                        <a:pt x="197" y="227"/>
                        <a:pt x="198" y="209"/>
                      </a:cubicBezTo>
                      <a:cubicBezTo>
                        <a:pt x="198" y="209"/>
                        <a:pt x="198" y="209"/>
                        <a:pt x="198" y="208"/>
                      </a:cubicBezTo>
                      <a:cubicBezTo>
                        <a:pt x="198" y="207"/>
                        <a:pt x="198" y="206"/>
                        <a:pt x="198" y="205"/>
                      </a:cubicBezTo>
                      <a:cubicBezTo>
                        <a:pt x="198" y="205"/>
                        <a:pt x="198" y="204"/>
                        <a:pt x="198" y="204"/>
                      </a:cubicBezTo>
                      <a:cubicBezTo>
                        <a:pt x="198" y="204"/>
                        <a:pt x="198" y="204"/>
                        <a:pt x="198" y="204"/>
                      </a:cubicBezTo>
                      <a:cubicBezTo>
                        <a:pt x="198" y="203"/>
                        <a:pt x="198" y="201"/>
                        <a:pt x="199" y="200"/>
                      </a:cubicBezTo>
                      <a:cubicBezTo>
                        <a:pt x="200" y="196"/>
                        <a:pt x="205" y="193"/>
                        <a:pt x="207" y="188"/>
                      </a:cubicBezTo>
                      <a:cubicBezTo>
                        <a:pt x="209" y="181"/>
                        <a:pt x="206" y="174"/>
                        <a:pt x="207" y="167"/>
                      </a:cubicBezTo>
                      <a:cubicBezTo>
                        <a:pt x="208" y="160"/>
                        <a:pt x="212" y="158"/>
                        <a:pt x="213" y="152"/>
                      </a:cubicBezTo>
                      <a:cubicBezTo>
                        <a:pt x="215" y="138"/>
                        <a:pt x="210" y="136"/>
                        <a:pt x="209" y="129"/>
                      </a:cubicBezTo>
                      <a:cubicBezTo>
                        <a:pt x="209" y="124"/>
                        <a:pt x="215" y="119"/>
                        <a:pt x="215" y="112"/>
                      </a:cubicBezTo>
                      <a:cubicBezTo>
                        <a:pt x="215" y="112"/>
                        <a:pt x="215" y="112"/>
                        <a:pt x="215" y="112"/>
                      </a:cubicBezTo>
                      <a:cubicBezTo>
                        <a:pt x="215" y="112"/>
                        <a:pt x="217" y="80"/>
                        <a:pt x="179" y="8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8"/>
                <p:cNvSpPr>
                  <a:spLocks/>
                </p:cNvSpPr>
                <p:nvPr/>
              </p:nvSpPr>
              <p:spPr bwMode="auto">
                <a:xfrm>
                  <a:off x="4532313" y="3094038"/>
                  <a:ext cx="188912" cy="323850"/>
                </a:xfrm>
                <a:custGeom>
                  <a:avLst/>
                  <a:gdLst>
                    <a:gd name="T0" fmla="*/ 26 w 72"/>
                    <a:gd name="T1" fmla="*/ 0 h 124"/>
                    <a:gd name="T2" fmla="*/ 32 w 72"/>
                    <a:gd name="T3" fmla="*/ 124 h 124"/>
                    <a:gd name="T4" fmla="*/ 72 w 72"/>
                    <a:gd name="T5" fmla="*/ 123 h 124"/>
                    <a:gd name="T6" fmla="*/ 72 w 72"/>
                    <a:gd name="T7" fmla="*/ 4 h 124"/>
                    <a:gd name="T8" fmla="*/ 26 w 72"/>
                    <a:gd name="T9" fmla="*/ 0 h 124"/>
                  </a:gdLst>
                  <a:ahLst/>
                  <a:cxnLst>
                    <a:cxn ang="0">
                      <a:pos x="T0" y="T1"/>
                    </a:cxn>
                    <a:cxn ang="0">
                      <a:pos x="T2" y="T3"/>
                    </a:cxn>
                    <a:cxn ang="0">
                      <a:pos x="T4" y="T5"/>
                    </a:cxn>
                    <a:cxn ang="0">
                      <a:pos x="T6" y="T7"/>
                    </a:cxn>
                    <a:cxn ang="0">
                      <a:pos x="T8" y="T9"/>
                    </a:cxn>
                  </a:cxnLst>
                  <a:rect l="0" t="0" r="r" b="b"/>
                  <a:pathLst>
                    <a:path w="72" h="124">
                      <a:moveTo>
                        <a:pt x="26" y="0"/>
                      </a:moveTo>
                      <a:cubicBezTo>
                        <a:pt x="0" y="94"/>
                        <a:pt x="32" y="124"/>
                        <a:pt x="32" y="124"/>
                      </a:cubicBezTo>
                      <a:cubicBezTo>
                        <a:pt x="72" y="123"/>
                        <a:pt x="72" y="123"/>
                        <a:pt x="72" y="123"/>
                      </a:cubicBezTo>
                      <a:cubicBezTo>
                        <a:pt x="44" y="70"/>
                        <a:pt x="72" y="4"/>
                        <a:pt x="72" y="4"/>
                      </a:cubicBezTo>
                      <a:lnTo>
                        <a:pt x="2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0" name="Group 9"/>
            <p:cNvGrpSpPr/>
            <p:nvPr/>
          </p:nvGrpSpPr>
          <p:grpSpPr>
            <a:xfrm>
              <a:off x="355650" y="2139424"/>
              <a:ext cx="463323" cy="587755"/>
              <a:chOff x="1658034" y="7503737"/>
              <a:chExt cx="2160000" cy="2160000"/>
            </a:xfrm>
          </p:grpSpPr>
          <p:sp>
            <p:nvSpPr>
              <p:cNvPr id="78" name="Rounded Rectangle 77"/>
              <p:cNvSpPr/>
              <p:nvPr/>
            </p:nvSpPr>
            <p:spPr>
              <a:xfrm rot="5400000">
                <a:off x="1658034" y="7503737"/>
                <a:ext cx="2160000" cy="2160000"/>
              </a:xfrm>
              <a:prstGeom prst="roundRect">
                <a:avLst/>
              </a:prstGeom>
              <a:solidFill>
                <a:srgbClr val="00B0F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Group 68"/>
              <p:cNvGrpSpPr/>
              <p:nvPr/>
            </p:nvGrpSpPr>
            <p:grpSpPr>
              <a:xfrm>
                <a:off x="1969742" y="7957121"/>
                <a:ext cx="1536584" cy="1253232"/>
                <a:chOff x="3656013" y="1630363"/>
                <a:chExt cx="825500" cy="739775"/>
              </a:xfrm>
              <a:solidFill>
                <a:schemeClr val="bg1"/>
              </a:solidFill>
            </p:grpSpPr>
            <p:sp>
              <p:nvSpPr>
                <p:cNvPr id="70" name="Freeform 34"/>
                <p:cNvSpPr>
                  <a:spLocks/>
                </p:cNvSpPr>
                <p:nvPr/>
              </p:nvSpPr>
              <p:spPr bwMode="auto">
                <a:xfrm>
                  <a:off x="3686175" y="1630363"/>
                  <a:ext cx="773112" cy="514350"/>
                </a:xfrm>
                <a:custGeom>
                  <a:avLst/>
                  <a:gdLst>
                    <a:gd name="T0" fmla="*/ 50 w 206"/>
                    <a:gd name="T1" fmla="*/ 10 h 137"/>
                    <a:gd name="T2" fmla="*/ 50 w 206"/>
                    <a:gd name="T3" fmla="*/ 14 h 137"/>
                    <a:gd name="T4" fmla="*/ 50 w 206"/>
                    <a:gd name="T5" fmla="*/ 51 h 137"/>
                    <a:gd name="T6" fmla="*/ 8 w 206"/>
                    <a:gd name="T7" fmla="*/ 51 h 137"/>
                    <a:gd name="T8" fmla="*/ 3 w 206"/>
                    <a:gd name="T9" fmla="*/ 53 h 137"/>
                    <a:gd name="T10" fmla="*/ 0 w 206"/>
                    <a:gd name="T11" fmla="*/ 57 h 137"/>
                    <a:gd name="T12" fmla="*/ 0 w 206"/>
                    <a:gd name="T13" fmla="*/ 62 h 137"/>
                    <a:gd name="T14" fmla="*/ 3 w 206"/>
                    <a:gd name="T15" fmla="*/ 66 h 137"/>
                    <a:gd name="T16" fmla="*/ 98 w 206"/>
                    <a:gd name="T17" fmla="*/ 135 h 137"/>
                    <a:gd name="T18" fmla="*/ 103 w 206"/>
                    <a:gd name="T19" fmla="*/ 137 h 137"/>
                    <a:gd name="T20" fmla="*/ 108 w 206"/>
                    <a:gd name="T21" fmla="*/ 135 h 137"/>
                    <a:gd name="T22" fmla="*/ 202 w 206"/>
                    <a:gd name="T23" fmla="*/ 66 h 137"/>
                    <a:gd name="T24" fmla="*/ 205 w 206"/>
                    <a:gd name="T25" fmla="*/ 62 h 137"/>
                    <a:gd name="T26" fmla="*/ 205 w 206"/>
                    <a:gd name="T27" fmla="*/ 57 h 137"/>
                    <a:gd name="T28" fmla="*/ 202 w 206"/>
                    <a:gd name="T29" fmla="*/ 53 h 137"/>
                    <a:gd name="T30" fmla="*/ 197 w 206"/>
                    <a:gd name="T31" fmla="*/ 51 h 137"/>
                    <a:gd name="T32" fmla="*/ 153 w 206"/>
                    <a:gd name="T33" fmla="*/ 51 h 137"/>
                    <a:gd name="T34" fmla="*/ 153 w 206"/>
                    <a:gd name="T35" fmla="*/ 14 h 137"/>
                    <a:gd name="T36" fmla="*/ 153 w 206"/>
                    <a:gd name="T37" fmla="*/ 10 h 137"/>
                    <a:gd name="T38" fmla="*/ 149 w 206"/>
                    <a:gd name="T39" fmla="*/ 3 h 137"/>
                    <a:gd name="T40" fmla="*/ 149 w 206"/>
                    <a:gd name="T41" fmla="*/ 3 h 137"/>
                    <a:gd name="T42" fmla="*/ 139 w 206"/>
                    <a:gd name="T43" fmla="*/ 0 h 137"/>
                    <a:gd name="T44" fmla="*/ 63 w 206"/>
                    <a:gd name="T45" fmla="*/ 0 h 137"/>
                    <a:gd name="T46" fmla="*/ 55 w 206"/>
                    <a:gd name="T47" fmla="*/ 2 h 137"/>
                    <a:gd name="T48" fmla="*/ 53 w 206"/>
                    <a:gd name="T49" fmla="*/ 4 h 137"/>
                    <a:gd name="T50" fmla="*/ 50 w 206"/>
                    <a:gd name="T51" fmla="*/ 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6" h="137">
                      <a:moveTo>
                        <a:pt x="50" y="10"/>
                      </a:moveTo>
                      <a:cubicBezTo>
                        <a:pt x="50" y="11"/>
                        <a:pt x="50" y="13"/>
                        <a:pt x="50" y="14"/>
                      </a:cubicBezTo>
                      <a:cubicBezTo>
                        <a:pt x="50" y="51"/>
                        <a:pt x="50" y="51"/>
                        <a:pt x="50" y="51"/>
                      </a:cubicBezTo>
                      <a:cubicBezTo>
                        <a:pt x="8" y="51"/>
                        <a:pt x="8" y="51"/>
                        <a:pt x="8" y="51"/>
                      </a:cubicBezTo>
                      <a:cubicBezTo>
                        <a:pt x="7" y="51"/>
                        <a:pt x="5" y="51"/>
                        <a:pt x="3" y="53"/>
                      </a:cubicBezTo>
                      <a:cubicBezTo>
                        <a:pt x="2" y="54"/>
                        <a:pt x="1" y="55"/>
                        <a:pt x="0" y="57"/>
                      </a:cubicBezTo>
                      <a:cubicBezTo>
                        <a:pt x="0" y="59"/>
                        <a:pt x="0" y="60"/>
                        <a:pt x="0" y="62"/>
                      </a:cubicBezTo>
                      <a:cubicBezTo>
                        <a:pt x="1" y="64"/>
                        <a:pt x="2" y="65"/>
                        <a:pt x="3" y="66"/>
                      </a:cubicBezTo>
                      <a:cubicBezTo>
                        <a:pt x="98" y="135"/>
                        <a:pt x="98" y="135"/>
                        <a:pt x="98" y="135"/>
                      </a:cubicBezTo>
                      <a:cubicBezTo>
                        <a:pt x="99" y="136"/>
                        <a:pt x="101" y="137"/>
                        <a:pt x="103" y="137"/>
                      </a:cubicBezTo>
                      <a:cubicBezTo>
                        <a:pt x="105" y="137"/>
                        <a:pt x="106" y="136"/>
                        <a:pt x="108" y="135"/>
                      </a:cubicBezTo>
                      <a:cubicBezTo>
                        <a:pt x="202" y="66"/>
                        <a:pt x="202" y="66"/>
                        <a:pt x="202" y="66"/>
                      </a:cubicBezTo>
                      <a:cubicBezTo>
                        <a:pt x="204" y="65"/>
                        <a:pt x="205" y="64"/>
                        <a:pt x="205" y="62"/>
                      </a:cubicBezTo>
                      <a:cubicBezTo>
                        <a:pt x="206" y="60"/>
                        <a:pt x="206" y="59"/>
                        <a:pt x="205" y="57"/>
                      </a:cubicBezTo>
                      <a:cubicBezTo>
                        <a:pt x="205" y="55"/>
                        <a:pt x="204" y="54"/>
                        <a:pt x="202" y="53"/>
                      </a:cubicBezTo>
                      <a:cubicBezTo>
                        <a:pt x="200" y="51"/>
                        <a:pt x="199" y="51"/>
                        <a:pt x="197" y="51"/>
                      </a:cubicBezTo>
                      <a:cubicBezTo>
                        <a:pt x="153" y="51"/>
                        <a:pt x="153" y="51"/>
                        <a:pt x="153" y="51"/>
                      </a:cubicBezTo>
                      <a:cubicBezTo>
                        <a:pt x="153" y="14"/>
                        <a:pt x="153" y="14"/>
                        <a:pt x="153" y="14"/>
                      </a:cubicBezTo>
                      <a:cubicBezTo>
                        <a:pt x="153" y="13"/>
                        <a:pt x="153" y="11"/>
                        <a:pt x="153" y="10"/>
                      </a:cubicBezTo>
                      <a:cubicBezTo>
                        <a:pt x="153" y="7"/>
                        <a:pt x="151" y="4"/>
                        <a:pt x="149" y="3"/>
                      </a:cubicBezTo>
                      <a:cubicBezTo>
                        <a:pt x="149" y="3"/>
                        <a:pt x="149" y="3"/>
                        <a:pt x="149" y="3"/>
                      </a:cubicBezTo>
                      <a:cubicBezTo>
                        <a:pt x="146" y="1"/>
                        <a:pt x="143" y="0"/>
                        <a:pt x="139" y="0"/>
                      </a:cubicBezTo>
                      <a:cubicBezTo>
                        <a:pt x="63" y="0"/>
                        <a:pt x="63" y="0"/>
                        <a:pt x="63" y="0"/>
                      </a:cubicBezTo>
                      <a:cubicBezTo>
                        <a:pt x="60" y="0"/>
                        <a:pt x="57" y="1"/>
                        <a:pt x="55" y="2"/>
                      </a:cubicBezTo>
                      <a:cubicBezTo>
                        <a:pt x="54" y="3"/>
                        <a:pt x="53" y="3"/>
                        <a:pt x="53" y="4"/>
                      </a:cubicBezTo>
                      <a:cubicBezTo>
                        <a:pt x="51" y="5"/>
                        <a:pt x="50" y="8"/>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35"/>
                <p:cNvSpPr>
                  <a:spLocks/>
                </p:cNvSpPr>
                <p:nvPr/>
              </p:nvSpPr>
              <p:spPr bwMode="auto">
                <a:xfrm>
                  <a:off x="3700463" y="1957388"/>
                  <a:ext cx="739775" cy="304800"/>
                </a:xfrm>
                <a:custGeom>
                  <a:avLst/>
                  <a:gdLst>
                    <a:gd name="T0" fmla="*/ 8 w 197"/>
                    <a:gd name="T1" fmla="*/ 0 h 81"/>
                    <a:gd name="T2" fmla="*/ 2 w 197"/>
                    <a:gd name="T3" fmla="*/ 3 h 81"/>
                    <a:gd name="T4" fmla="*/ 1 w 197"/>
                    <a:gd name="T5" fmla="*/ 10 h 81"/>
                    <a:gd name="T6" fmla="*/ 4 w 197"/>
                    <a:gd name="T7" fmla="*/ 16 h 81"/>
                    <a:gd name="T8" fmla="*/ 88 w 197"/>
                    <a:gd name="T9" fmla="*/ 77 h 81"/>
                    <a:gd name="T10" fmla="*/ 99 w 197"/>
                    <a:gd name="T11" fmla="*/ 81 h 81"/>
                    <a:gd name="T12" fmla="*/ 109 w 197"/>
                    <a:gd name="T13" fmla="*/ 77 h 81"/>
                    <a:gd name="T14" fmla="*/ 193 w 197"/>
                    <a:gd name="T15" fmla="*/ 16 h 81"/>
                    <a:gd name="T16" fmla="*/ 197 w 197"/>
                    <a:gd name="T17" fmla="*/ 10 h 81"/>
                    <a:gd name="T18" fmla="*/ 195 w 197"/>
                    <a:gd name="T19" fmla="*/ 3 h 81"/>
                    <a:gd name="T20" fmla="*/ 189 w 197"/>
                    <a:gd name="T21" fmla="*/ 0 h 81"/>
                    <a:gd name="T22" fmla="*/ 183 w 197"/>
                    <a:gd name="T23" fmla="*/ 2 h 81"/>
                    <a:gd name="T24" fmla="*/ 99 w 197"/>
                    <a:gd name="T25" fmla="*/ 63 h 81"/>
                    <a:gd name="T26" fmla="*/ 15 w 197"/>
                    <a:gd name="T27" fmla="*/ 2 h 81"/>
                    <a:gd name="T28" fmla="*/ 8 w 19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81">
                      <a:moveTo>
                        <a:pt x="8" y="0"/>
                      </a:moveTo>
                      <a:cubicBezTo>
                        <a:pt x="6" y="0"/>
                        <a:pt x="4" y="2"/>
                        <a:pt x="2" y="3"/>
                      </a:cubicBezTo>
                      <a:cubicBezTo>
                        <a:pt x="1" y="6"/>
                        <a:pt x="0" y="8"/>
                        <a:pt x="1" y="10"/>
                      </a:cubicBezTo>
                      <a:cubicBezTo>
                        <a:pt x="1" y="13"/>
                        <a:pt x="2" y="14"/>
                        <a:pt x="4" y="16"/>
                      </a:cubicBezTo>
                      <a:cubicBezTo>
                        <a:pt x="88" y="77"/>
                        <a:pt x="88" y="77"/>
                        <a:pt x="88" y="77"/>
                      </a:cubicBezTo>
                      <a:cubicBezTo>
                        <a:pt x="91" y="80"/>
                        <a:pt x="95" y="81"/>
                        <a:pt x="99" y="81"/>
                      </a:cubicBezTo>
                      <a:cubicBezTo>
                        <a:pt x="102" y="81"/>
                        <a:pt x="106" y="80"/>
                        <a:pt x="109" y="77"/>
                      </a:cubicBezTo>
                      <a:cubicBezTo>
                        <a:pt x="193" y="16"/>
                        <a:pt x="193" y="16"/>
                        <a:pt x="193" y="16"/>
                      </a:cubicBezTo>
                      <a:cubicBezTo>
                        <a:pt x="195" y="14"/>
                        <a:pt x="196" y="13"/>
                        <a:pt x="197" y="10"/>
                      </a:cubicBezTo>
                      <a:cubicBezTo>
                        <a:pt x="197" y="8"/>
                        <a:pt x="197" y="6"/>
                        <a:pt x="195" y="3"/>
                      </a:cubicBezTo>
                      <a:cubicBezTo>
                        <a:pt x="194" y="2"/>
                        <a:pt x="192" y="0"/>
                        <a:pt x="189" y="0"/>
                      </a:cubicBezTo>
                      <a:cubicBezTo>
                        <a:pt x="187" y="0"/>
                        <a:pt x="185" y="0"/>
                        <a:pt x="183" y="2"/>
                      </a:cubicBezTo>
                      <a:cubicBezTo>
                        <a:pt x="99" y="63"/>
                        <a:pt x="99" y="63"/>
                        <a:pt x="99" y="63"/>
                      </a:cubicBezTo>
                      <a:cubicBezTo>
                        <a:pt x="15" y="2"/>
                        <a:pt x="15" y="2"/>
                        <a:pt x="15" y="2"/>
                      </a:cubicBezTo>
                      <a:cubicBezTo>
                        <a:pt x="12" y="0"/>
                        <a:pt x="1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36"/>
                <p:cNvSpPr>
                  <a:spLocks/>
                </p:cNvSpPr>
                <p:nvPr/>
              </p:nvSpPr>
              <p:spPr bwMode="auto">
                <a:xfrm>
                  <a:off x="3656013" y="2205038"/>
                  <a:ext cx="825500" cy="165100"/>
                </a:xfrm>
                <a:custGeom>
                  <a:avLst/>
                  <a:gdLst>
                    <a:gd name="T0" fmla="*/ 11 w 220"/>
                    <a:gd name="T1" fmla="*/ 2 h 44"/>
                    <a:gd name="T2" fmla="*/ 6 w 220"/>
                    <a:gd name="T3" fmla="*/ 0 h 44"/>
                    <a:gd name="T4" fmla="*/ 2 w 220"/>
                    <a:gd name="T5" fmla="*/ 2 h 44"/>
                    <a:gd name="T6" fmla="*/ 0 w 220"/>
                    <a:gd name="T7" fmla="*/ 7 h 44"/>
                    <a:gd name="T8" fmla="*/ 1 w 220"/>
                    <a:gd name="T9" fmla="*/ 22 h 44"/>
                    <a:gd name="T10" fmla="*/ 1 w 220"/>
                    <a:gd name="T11" fmla="*/ 23 h 44"/>
                    <a:gd name="T12" fmla="*/ 1 w 220"/>
                    <a:gd name="T13" fmla="*/ 23 h 44"/>
                    <a:gd name="T14" fmla="*/ 7 w 220"/>
                    <a:gd name="T15" fmla="*/ 38 h 44"/>
                    <a:gd name="T16" fmla="*/ 8 w 220"/>
                    <a:gd name="T17" fmla="*/ 38 h 44"/>
                    <a:gd name="T18" fmla="*/ 23 w 220"/>
                    <a:gd name="T19" fmla="*/ 44 h 44"/>
                    <a:gd name="T20" fmla="*/ 197 w 220"/>
                    <a:gd name="T21" fmla="*/ 44 h 44"/>
                    <a:gd name="T22" fmla="*/ 213 w 220"/>
                    <a:gd name="T23" fmla="*/ 38 h 44"/>
                    <a:gd name="T24" fmla="*/ 213 w 220"/>
                    <a:gd name="T25" fmla="*/ 38 h 44"/>
                    <a:gd name="T26" fmla="*/ 220 w 220"/>
                    <a:gd name="T27" fmla="*/ 23 h 44"/>
                    <a:gd name="T28" fmla="*/ 220 w 220"/>
                    <a:gd name="T29" fmla="*/ 23 h 44"/>
                    <a:gd name="T30" fmla="*/ 220 w 220"/>
                    <a:gd name="T31" fmla="*/ 22 h 44"/>
                    <a:gd name="T32" fmla="*/ 220 w 220"/>
                    <a:gd name="T33" fmla="*/ 7 h 44"/>
                    <a:gd name="T34" fmla="*/ 218 w 220"/>
                    <a:gd name="T35" fmla="*/ 2 h 44"/>
                    <a:gd name="T36" fmla="*/ 214 w 220"/>
                    <a:gd name="T37" fmla="*/ 0 h 44"/>
                    <a:gd name="T38" fmla="*/ 210 w 220"/>
                    <a:gd name="T39" fmla="*/ 2 h 44"/>
                    <a:gd name="T40" fmla="*/ 207 w 220"/>
                    <a:gd name="T41" fmla="*/ 6 h 44"/>
                    <a:gd name="T42" fmla="*/ 207 w 220"/>
                    <a:gd name="T43" fmla="*/ 21 h 44"/>
                    <a:gd name="T44" fmla="*/ 207 w 220"/>
                    <a:gd name="T45" fmla="*/ 22 h 44"/>
                    <a:gd name="T46" fmla="*/ 207 w 220"/>
                    <a:gd name="T47" fmla="*/ 23 h 44"/>
                    <a:gd name="T48" fmla="*/ 205 w 220"/>
                    <a:gd name="T49" fmla="*/ 29 h 44"/>
                    <a:gd name="T50" fmla="*/ 204 w 220"/>
                    <a:gd name="T51" fmla="*/ 29 h 44"/>
                    <a:gd name="T52" fmla="*/ 197 w 220"/>
                    <a:gd name="T53" fmla="*/ 32 h 44"/>
                    <a:gd name="T54" fmla="*/ 23 w 220"/>
                    <a:gd name="T55" fmla="*/ 32 h 44"/>
                    <a:gd name="T56" fmla="*/ 16 w 220"/>
                    <a:gd name="T57" fmla="*/ 29 h 44"/>
                    <a:gd name="T58" fmla="*/ 16 w 220"/>
                    <a:gd name="T59" fmla="*/ 29 h 44"/>
                    <a:gd name="T60" fmla="*/ 13 w 220"/>
                    <a:gd name="T61" fmla="*/ 22 h 44"/>
                    <a:gd name="T62" fmla="*/ 13 w 220"/>
                    <a:gd name="T63" fmla="*/ 21 h 44"/>
                    <a:gd name="T64" fmla="*/ 13 w 220"/>
                    <a:gd name="T65" fmla="*/ 6 h 44"/>
                    <a:gd name="T66" fmla="*/ 11 w 220"/>
                    <a:gd name="T6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0" h="44">
                      <a:moveTo>
                        <a:pt x="11" y="2"/>
                      </a:moveTo>
                      <a:cubicBezTo>
                        <a:pt x="10" y="0"/>
                        <a:pt x="8" y="0"/>
                        <a:pt x="6" y="0"/>
                      </a:cubicBezTo>
                      <a:cubicBezTo>
                        <a:pt x="5" y="0"/>
                        <a:pt x="3" y="1"/>
                        <a:pt x="2" y="2"/>
                      </a:cubicBezTo>
                      <a:cubicBezTo>
                        <a:pt x="1" y="3"/>
                        <a:pt x="0" y="5"/>
                        <a:pt x="0" y="7"/>
                      </a:cubicBezTo>
                      <a:cubicBezTo>
                        <a:pt x="1" y="22"/>
                        <a:pt x="1" y="22"/>
                        <a:pt x="1" y="22"/>
                      </a:cubicBezTo>
                      <a:cubicBezTo>
                        <a:pt x="1" y="22"/>
                        <a:pt x="1" y="22"/>
                        <a:pt x="1" y="23"/>
                      </a:cubicBezTo>
                      <a:cubicBezTo>
                        <a:pt x="1" y="23"/>
                        <a:pt x="1" y="23"/>
                        <a:pt x="1" y="23"/>
                      </a:cubicBezTo>
                      <a:cubicBezTo>
                        <a:pt x="1" y="28"/>
                        <a:pt x="3" y="33"/>
                        <a:pt x="7" y="38"/>
                      </a:cubicBezTo>
                      <a:cubicBezTo>
                        <a:pt x="8" y="38"/>
                        <a:pt x="8" y="38"/>
                        <a:pt x="8" y="38"/>
                      </a:cubicBezTo>
                      <a:cubicBezTo>
                        <a:pt x="12" y="42"/>
                        <a:pt x="17" y="44"/>
                        <a:pt x="23" y="44"/>
                      </a:cubicBezTo>
                      <a:cubicBezTo>
                        <a:pt x="197" y="44"/>
                        <a:pt x="197" y="44"/>
                        <a:pt x="197" y="44"/>
                      </a:cubicBezTo>
                      <a:cubicBezTo>
                        <a:pt x="203" y="44"/>
                        <a:pt x="208" y="42"/>
                        <a:pt x="213" y="38"/>
                      </a:cubicBezTo>
                      <a:cubicBezTo>
                        <a:pt x="213" y="38"/>
                        <a:pt x="213" y="38"/>
                        <a:pt x="213" y="38"/>
                      </a:cubicBezTo>
                      <a:cubicBezTo>
                        <a:pt x="217" y="33"/>
                        <a:pt x="219" y="28"/>
                        <a:pt x="220" y="23"/>
                      </a:cubicBezTo>
                      <a:cubicBezTo>
                        <a:pt x="220" y="23"/>
                        <a:pt x="220" y="23"/>
                        <a:pt x="220" y="23"/>
                      </a:cubicBezTo>
                      <a:cubicBezTo>
                        <a:pt x="220" y="22"/>
                        <a:pt x="220" y="22"/>
                        <a:pt x="220" y="22"/>
                      </a:cubicBezTo>
                      <a:cubicBezTo>
                        <a:pt x="220" y="7"/>
                        <a:pt x="220" y="7"/>
                        <a:pt x="220" y="7"/>
                      </a:cubicBezTo>
                      <a:cubicBezTo>
                        <a:pt x="220" y="5"/>
                        <a:pt x="219" y="3"/>
                        <a:pt x="218" y="2"/>
                      </a:cubicBezTo>
                      <a:cubicBezTo>
                        <a:pt x="217" y="1"/>
                        <a:pt x="216" y="0"/>
                        <a:pt x="214" y="0"/>
                      </a:cubicBezTo>
                      <a:cubicBezTo>
                        <a:pt x="212" y="0"/>
                        <a:pt x="211" y="0"/>
                        <a:pt x="210" y="2"/>
                      </a:cubicBezTo>
                      <a:cubicBezTo>
                        <a:pt x="208" y="3"/>
                        <a:pt x="207" y="4"/>
                        <a:pt x="207" y="6"/>
                      </a:cubicBezTo>
                      <a:cubicBezTo>
                        <a:pt x="207" y="21"/>
                        <a:pt x="207" y="21"/>
                        <a:pt x="207" y="21"/>
                      </a:cubicBezTo>
                      <a:cubicBezTo>
                        <a:pt x="207" y="22"/>
                        <a:pt x="207" y="22"/>
                        <a:pt x="207" y="22"/>
                      </a:cubicBezTo>
                      <a:cubicBezTo>
                        <a:pt x="207" y="23"/>
                        <a:pt x="207" y="23"/>
                        <a:pt x="207" y="23"/>
                      </a:cubicBezTo>
                      <a:cubicBezTo>
                        <a:pt x="207" y="25"/>
                        <a:pt x="206" y="27"/>
                        <a:pt x="205" y="29"/>
                      </a:cubicBezTo>
                      <a:cubicBezTo>
                        <a:pt x="204" y="29"/>
                        <a:pt x="204" y="29"/>
                        <a:pt x="204" y="29"/>
                      </a:cubicBezTo>
                      <a:cubicBezTo>
                        <a:pt x="202" y="31"/>
                        <a:pt x="200" y="32"/>
                        <a:pt x="197" y="32"/>
                      </a:cubicBezTo>
                      <a:cubicBezTo>
                        <a:pt x="23" y="32"/>
                        <a:pt x="23" y="32"/>
                        <a:pt x="23" y="32"/>
                      </a:cubicBezTo>
                      <a:cubicBezTo>
                        <a:pt x="21" y="32"/>
                        <a:pt x="18" y="31"/>
                        <a:pt x="16" y="29"/>
                      </a:cubicBezTo>
                      <a:cubicBezTo>
                        <a:pt x="16" y="29"/>
                        <a:pt x="16" y="29"/>
                        <a:pt x="16" y="29"/>
                      </a:cubicBezTo>
                      <a:cubicBezTo>
                        <a:pt x="14" y="27"/>
                        <a:pt x="13" y="25"/>
                        <a:pt x="13" y="22"/>
                      </a:cubicBezTo>
                      <a:cubicBezTo>
                        <a:pt x="13" y="22"/>
                        <a:pt x="13" y="22"/>
                        <a:pt x="13" y="21"/>
                      </a:cubicBezTo>
                      <a:cubicBezTo>
                        <a:pt x="13" y="6"/>
                        <a:pt x="13" y="6"/>
                        <a:pt x="13" y="6"/>
                      </a:cubicBezTo>
                      <a:cubicBezTo>
                        <a:pt x="13" y="4"/>
                        <a:pt x="12" y="3"/>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9" name="Group 8"/>
            <p:cNvGrpSpPr/>
            <p:nvPr/>
          </p:nvGrpSpPr>
          <p:grpSpPr>
            <a:xfrm>
              <a:off x="355660" y="1351655"/>
              <a:ext cx="507283" cy="587755"/>
              <a:chOff x="1658034" y="4608687"/>
              <a:chExt cx="2160000" cy="2160000"/>
            </a:xfrm>
          </p:grpSpPr>
          <p:sp>
            <p:nvSpPr>
              <p:cNvPr id="48" name="Rounded Rectangle 47"/>
              <p:cNvSpPr/>
              <p:nvPr/>
            </p:nvSpPr>
            <p:spPr>
              <a:xfrm rot="5400000">
                <a:off x="1658034" y="4608687"/>
                <a:ext cx="2160000" cy="2160000"/>
              </a:xfrm>
              <a:prstGeom prst="roundRect">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7538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Freeform 13"/>
              <p:cNvSpPr>
                <a:spLocks noEditPoints="1"/>
              </p:cNvSpPr>
              <p:nvPr/>
            </p:nvSpPr>
            <p:spPr bwMode="auto">
              <a:xfrm>
                <a:off x="1878822" y="4949665"/>
                <a:ext cx="1718424" cy="1478044"/>
              </a:xfrm>
              <a:custGeom>
                <a:avLst/>
                <a:gdLst>
                  <a:gd name="T0" fmla="*/ 584 w 584"/>
                  <a:gd name="T1" fmla="*/ 262 h 584"/>
                  <a:gd name="T2" fmla="*/ 506 w 584"/>
                  <a:gd name="T3" fmla="*/ 262 h 584"/>
                  <a:gd name="T4" fmla="*/ 322 w 584"/>
                  <a:gd name="T5" fmla="*/ 78 h 584"/>
                  <a:gd name="T6" fmla="*/ 322 w 584"/>
                  <a:gd name="T7" fmla="*/ 0 h 584"/>
                  <a:gd name="T8" fmla="*/ 262 w 584"/>
                  <a:gd name="T9" fmla="*/ 0 h 584"/>
                  <a:gd name="T10" fmla="*/ 262 w 584"/>
                  <a:gd name="T11" fmla="*/ 78 h 584"/>
                  <a:gd name="T12" fmla="*/ 79 w 584"/>
                  <a:gd name="T13" fmla="*/ 262 h 584"/>
                  <a:gd name="T14" fmla="*/ 0 w 584"/>
                  <a:gd name="T15" fmla="*/ 262 h 584"/>
                  <a:gd name="T16" fmla="*/ 0 w 584"/>
                  <a:gd name="T17" fmla="*/ 322 h 584"/>
                  <a:gd name="T18" fmla="*/ 79 w 584"/>
                  <a:gd name="T19" fmla="*/ 322 h 584"/>
                  <a:gd name="T20" fmla="*/ 262 w 584"/>
                  <a:gd name="T21" fmla="*/ 505 h 584"/>
                  <a:gd name="T22" fmla="*/ 262 w 584"/>
                  <a:gd name="T23" fmla="*/ 584 h 584"/>
                  <a:gd name="T24" fmla="*/ 322 w 584"/>
                  <a:gd name="T25" fmla="*/ 584 h 584"/>
                  <a:gd name="T26" fmla="*/ 322 w 584"/>
                  <a:gd name="T27" fmla="*/ 505 h 584"/>
                  <a:gd name="T28" fmla="*/ 506 w 584"/>
                  <a:gd name="T29" fmla="*/ 322 h 584"/>
                  <a:gd name="T30" fmla="*/ 584 w 584"/>
                  <a:gd name="T31" fmla="*/ 322 h 584"/>
                  <a:gd name="T32" fmla="*/ 584 w 584"/>
                  <a:gd name="T33" fmla="*/ 262 h 584"/>
                  <a:gd name="T34" fmla="*/ 292 w 584"/>
                  <a:gd name="T35" fmla="*/ 447 h 584"/>
                  <a:gd name="T36" fmla="*/ 137 w 584"/>
                  <a:gd name="T37" fmla="*/ 292 h 584"/>
                  <a:gd name="T38" fmla="*/ 292 w 584"/>
                  <a:gd name="T39" fmla="*/ 136 h 584"/>
                  <a:gd name="T40" fmla="*/ 448 w 584"/>
                  <a:gd name="T41" fmla="*/ 292 h 584"/>
                  <a:gd name="T42" fmla="*/ 292 w 584"/>
                  <a:gd name="T43" fmla="*/ 447 h 584"/>
                  <a:gd name="T44" fmla="*/ 386 w 584"/>
                  <a:gd name="T45" fmla="*/ 292 h 584"/>
                  <a:gd name="T46" fmla="*/ 292 w 584"/>
                  <a:gd name="T47" fmla="*/ 385 h 584"/>
                  <a:gd name="T48" fmla="*/ 199 w 584"/>
                  <a:gd name="T49" fmla="*/ 292 h 584"/>
                  <a:gd name="T50" fmla="*/ 292 w 584"/>
                  <a:gd name="T51" fmla="*/ 198 h 584"/>
                  <a:gd name="T52" fmla="*/ 386 w 584"/>
                  <a:gd name="T53" fmla="*/ 29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 h="584">
                    <a:moveTo>
                      <a:pt x="584" y="262"/>
                    </a:moveTo>
                    <a:cubicBezTo>
                      <a:pt x="506" y="262"/>
                      <a:pt x="506" y="262"/>
                      <a:pt x="506" y="262"/>
                    </a:cubicBezTo>
                    <a:cubicBezTo>
                      <a:pt x="492" y="167"/>
                      <a:pt x="417" y="92"/>
                      <a:pt x="322" y="78"/>
                    </a:cubicBezTo>
                    <a:cubicBezTo>
                      <a:pt x="322" y="0"/>
                      <a:pt x="322" y="0"/>
                      <a:pt x="322" y="0"/>
                    </a:cubicBezTo>
                    <a:cubicBezTo>
                      <a:pt x="262" y="0"/>
                      <a:pt x="262" y="0"/>
                      <a:pt x="262" y="0"/>
                    </a:cubicBezTo>
                    <a:cubicBezTo>
                      <a:pt x="262" y="78"/>
                      <a:pt x="262" y="78"/>
                      <a:pt x="262" y="78"/>
                    </a:cubicBezTo>
                    <a:cubicBezTo>
                      <a:pt x="168" y="92"/>
                      <a:pt x="92" y="167"/>
                      <a:pt x="79" y="262"/>
                    </a:cubicBezTo>
                    <a:cubicBezTo>
                      <a:pt x="0" y="262"/>
                      <a:pt x="0" y="262"/>
                      <a:pt x="0" y="262"/>
                    </a:cubicBezTo>
                    <a:cubicBezTo>
                      <a:pt x="0" y="322"/>
                      <a:pt x="0" y="322"/>
                      <a:pt x="0" y="322"/>
                    </a:cubicBezTo>
                    <a:cubicBezTo>
                      <a:pt x="79" y="322"/>
                      <a:pt x="79" y="322"/>
                      <a:pt x="79" y="322"/>
                    </a:cubicBezTo>
                    <a:cubicBezTo>
                      <a:pt x="92" y="416"/>
                      <a:pt x="168" y="492"/>
                      <a:pt x="262" y="505"/>
                    </a:cubicBezTo>
                    <a:cubicBezTo>
                      <a:pt x="262" y="584"/>
                      <a:pt x="262" y="584"/>
                      <a:pt x="262" y="584"/>
                    </a:cubicBezTo>
                    <a:cubicBezTo>
                      <a:pt x="322" y="584"/>
                      <a:pt x="322" y="584"/>
                      <a:pt x="322" y="584"/>
                    </a:cubicBezTo>
                    <a:cubicBezTo>
                      <a:pt x="322" y="505"/>
                      <a:pt x="322" y="505"/>
                      <a:pt x="322" y="505"/>
                    </a:cubicBezTo>
                    <a:cubicBezTo>
                      <a:pt x="417" y="492"/>
                      <a:pt x="492" y="416"/>
                      <a:pt x="506" y="322"/>
                    </a:cubicBezTo>
                    <a:cubicBezTo>
                      <a:pt x="584" y="322"/>
                      <a:pt x="584" y="322"/>
                      <a:pt x="584" y="322"/>
                    </a:cubicBezTo>
                    <a:lnTo>
                      <a:pt x="584" y="262"/>
                    </a:lnTo>
                    <a:close/>
                    <a:moveTo>
                      <a:pt x="292" y="447"/>
                    </a:moveTo>
                    <a:cubicBezTo>
                      <a:pt x="207" y="447"/>
                      <a:pt x="137" y="377"/>
                      <a:pt x="137" y="292"/>
                    </a:cubicBezTo>
                    <a:cubicBezTo>
                      <a:pt x="137" y="206"/>
                      <a:pt x="207" y="136"/>
                      <a:pt x="292" y="136"/>
                    </a:cubicBezTo>
                    <a:cubicBezTo>
                      <a:pt x="378" y="136"/>
                      <a:pt x="448" y="206"/>
                      <a:pt x="448" y="292"/>
                    </a:cubicBezTo>
                    <a:cubicBezTo>
                      <a:pt x="448" y="377"/>
                      <a:pt x="378" y="447"/>
                      <a:pt x="292" y="447"/>
                    </a:cubicBezTo>
                    <a:close/>
                    <a:moveTo>
                      <a:pt x="386" y="292"/>
                    </a:moveTo>
                    <a:cubicBezTo>
                      <a:pt x="386" y="343"/>
                      <a:pt x="344" y="385"/>
                      <a:pt x="292" y="385"/>
                    </a:cubicBezTo>
                    <a:cubicBezTo>
                      <a:pt x="241" y="385"/>
                      <a:pt x="199" y="343"/>
                      <a:pt x="199" y="292"/>
                    </a:cubicBezTo>
                    <a:cubicBezTo>
                      <a:pt x="199" y="240"/>
                      <a:pt x="241" y="198"/>
                      <a:pt x="292" y="198"/>
                    </a:cubicBezTo>
                    <a:cubicBezTo>
                      <a:pt x="344" y="198"/>
                      <a:pt x="386" y="240"/>
                      <a:pt x="386" y="2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52455" rtl="0" eaLnBrk="1" fontAlgn="auto" latinLnBrk="0" hangingPunct="1">
                  <a:lnSpc>
                    <a:spcPct val="100000"/>
                  </a:lnSpc>
                  <a:spcBef>
                    <a:spcPts val="0"/>
                  </a:spcBef>
                  <a:spcAft>
                    <a:spcPts val="0"/>
                  </a:spcAft>
                  <a:buClrTx/>
                  <a:buSzTx/>
                  <a:buFontTx/>
                  <a:buNone/>
                  <a:tabLst/>
                  <a:defRPr/>
                </a:pPr>
                <a:endParaRPr kumimoji="0" lang="en-IE" sz="19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6" name="Rectangle 15"/>
          <p:cNvSpPr/>
          <p:nvPr/>
        </p:nvSpPr>
        <p:spPr>
          <a:xfrm>
            <a:off x="9338872" y="104931"/>
            <a:ext cx="2488367" cy="127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341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81BAD-9D97-486E-8C02-B8918FE95A1C}" type="slidenum">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9338872" y="104931"/>
            <a:ext cx="2488367" cy="127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099278" y="326514"/>
            <a:ext cx="9288906" cy="461665"/>
          </a:xfrm>
          <a:prstGeom prst="rect">
            <a:avLst/>
          </a:prstGeom>
        </p:spPr>
        <p:txBody>
          <a:bodyPr wrap="square">
            <a:spAutoFit/>
          </a:bodyPr>
          <a:lstStyle/>
          <a:p>
            <a:pPr marL="0" marR="0" lvl="0" indent="0" algn="l" defTabSz="4039311"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Increase of Police Officers to Dudley Neighbourhood Policing Unit </a:t>
            </a:r>
          </a:p>
        </p:txBody>
      </p:sp>
      <p:sp>
        <p:nvSpPr>
          <p:cNvPr id="11" name="AutoShape 6" descr="Dudley Early Help Strategy Launch Tickets, Mon 21 Mar 2022 at 09:30 |  Eventbr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a:off x="307975" y="2023673"/>
            <a:ext cx="4746883" cy="2373442"/>
          </a:xfrm>
          <a:prstGeom prst="rect">
            <a:avLst/>
          </a:prstGeom>
        </p:spPr>
      </p:pic>
      <p:sp>
        <p:nvSpPr>
          <p:cNvPr id="14" name="TextBox 13"/>
          <p:cNvSpPr txBox="1"/>
          <p:nvPr/>
        </p:nvSpPr>
        <p:spPr>
          <a:xfrm>
            <a:off x="5546361" y="1110052"/>
            <a:ext cx="5801193" cy="566308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5 additional officers dedicated to Early Help roles will join Dudley in July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As part of our Neighbourhood Partnership Team they will be aligned to each of the 5 borough Early Help clusters (Brierley Hill, Halesowen, Stourbridge, Dudley North and Dudley Central)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Trained prior to arrival, but will need local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onboarding</a:t>
            </a:r>
            <a:r>
              <a:rPr kumimoji="0" lang="en-GB" sz="2400" b="0" i="0" u="none" strike="noStrike" kern="1200" cap="none" spc="0" normalizeH="0" baseline="0" noProof="0" dirty="0">
                <a:ln>
                  <a:noFill/>
                </a:ln>
                <a:solidFill>
                  <a:prstClr val="black"/>
                </a:solidFill>
                <a:effectLst/>
                <a:uLnTx/>
                <a:uFillTx/>
                <a:latin typeface="Calibri"/>
                <a:ea typeface="+mn-ea"/>
                <a:cs typeface="+mn-cs"/>
              </a:rPr>
              <a:t> with partners in the clusters thereafter to share details of our local Early Help Model &amp; Strategy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000354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pPr algn="ctr"/>
            <a:r>
              <a:rPr lang="en-GB" dirty="0">
                <a:latin typeface="Arial" panose="020B0604020202020204" pitchFamily="34" charset="0"/>
                <a:cs typeface="Arial" panose="020B0604020202020204" pitchFamily="34" charset="0"/>
              </a:rPr>
              <a:t>Early Help – Dudley Council</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marL="0" indent="0" algn="ctr">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Catherine Driscoll</a:t>
            </a:r>
            <a:br>
              <a:rPr lang="en-GB" dirty="0">
                <a:effectLst/>
                <a:latin typeface="Arial" panose="020B0604020202020204" pitchFamily="34" charset="0"/>
                <a:ea typeface="Calibri" panose="020F0502020204030204" pitchFamily="34" charset="0"/>
                <a:cs typeface="Arial" panose="020B0604020202020204" pitchFamily="34" charset="0"/>
              </a:rPr>
            </a:b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Director of Children’s Services</a:t>
            </a:r>
            <a:endParaRPr lang="en-GB" sz="4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69579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pPr algn="ctr"/>
            <a:r>
              <a:rPr lang="en-GB" dirty="0">
                <a:latin typeface="Arial" panose="020B0604020202020204" pitchFamily="34" charset="0"/>
                <a:cs typeface="Arial" panose="020B0604020202020204" pitchFamily="34" charset="0"/>
              </a:rPr>
              <a:t>Early Help – Health</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marL="0" indent="0" algn="ctr">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Sally Roberts</a:t>
            </a:r>
            <a:br>
              <a:rPr lang="en-GB" dirty="0">
                <a:effectLst/>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rPr>
              <a:t>Chief Nursing Officer, Black Country and West Birmingham CCG and Black Country and West Birmingham ICS Lead Nurse</a:t>
            </a:r>
            <a:endParaRPr lang="en-GB" sz="4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856206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388791"/>
            <a:ext cx="10233074" cy="2422818"/>
          </a:xfrm>
        </p:spPr>
        <p:txBody>
          <a:bodyPr>
            <a:normAutofit/>
          </a:bodyPr>
          <a:lstStyle/>
          <a:p>
            <a:pPr marL="0" indent="0" algn="ctr">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Sally Roberts</a:t>
            </a:r>
            <a:br>
              <a:rPr lang="en-GB" dirty="0">
                <a:effectLst/>
                <a:latin typeface="Arial" panose="020B0604020202020204" pitchFamily="34" charset="0"/>
                <a:ea typeface="Calibri" panose="020F0502020204030204" pitchFamily="34" charset="0"/>
                <a:cs typeface="Arial" panose="020B0604020202020204" pitchFamily="34" charset="0"/>
              </a:rPr>
            </a:br>
            <a:r>
              <a:rPr lang="en-GB" sz="2800" dirty="0">
                <a:latin typeface="Arial" panose="020B0604020202020204" pitchFamily="34" charset="0"/>
                <a:ea typeface="Calibri" panose="020F0502020204030204" pitchFamily="34" charset="0"/>
                <a:cs typeface="Arial" panose="020B0604020202020204" pitchFamily="34" charset="0"/>
                <a:hlinkClick r:id="rId3"/>
              </a:rPr>
              <a:t>https://www.youtube.com/watch?v=C-BQqQTmtaE</a:t>
            </a:r>
            <a:r>
              <a:rPr lang="en-GB" sz="2800" dirty="0">
                <a:latin typeface="Arial" panose="020B0604020202020204" pitchFamily="34" charset="0"/>
                <a:ea typeface="Calibri" panose="020F0502020204030204" pitchFamily="34" charset="0"/>
                <a:cs typeface="Arial" panose="020B0604020202020204" pitchFamily="34" charset="0"/>
              </a:rPr>
              <a:t> </a:t>
            </a:r>
            <a:endParaRPr lang="en-GB" sz="4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6" name="Picture 5">
            <a:extLst>
              <a:ext uri="{FF2B5EF4-FFF2-40B4-BE49-F238E27FC236}">
                <a16:creationId xmlns:a16="http://schemas.microsoft.com/office/drawing/2014/main" id="{1A7F2E0C-50FF-4477-A583-74D463EDE580}"/>
              </a:ext>
            </a:extLst>
          </p:cNvPr>
          <p:cNvPicPr>
            <a:picLocks noChangeAspect="1"/>
          </p:cNvPicPr>
          <p:nvPr/>
        </p:nvPicPr>
        <p:blipFill rotWithShape="1">
          <a:blip r:embed="rId5"/>
          <a:srcRect l="3750" t="19708" r="35156" b="18040"/>
          <a:stretch/>
        </p:blipFill>
        <p:spPr>
          <a:xfrm>
            <a:off x="2705100" y="1486388"/>
            <a:ext cx="7115174" cy="4076212"/>
          </a:xfrm>
          <a:prstGeom prst="rect">
            <a:avLst/>
          </a:prstGeom>
        </p:spPr>
      </p:pic>
    </p:spTree>
    <p:extLst>
      <p:ext uri="{BB962C8B-B14F-4D97-AF65-F5344CB8AC3E}">
        <p14:creationId xmlns:p14="http://schemas.microsoft.com/office/powerpoint/2010/main" val="402203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pPr algn="ctr"/>
            <a:r>
              <a:rPr lang="en-GB" dirty="0">
                <a:latin typeface="Arial" panose="020B0604020202020204" pitchFamily="34" charset="0"/>
                <a:cs typeface="Arial" panose="020B0604020202020204" pitchFamily="34" charset="0"/>
              </a:rPr>
              <a:t>Next Steps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marL="0" indent="0" algn="ctr">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Helen Ellis</a:t>
            </a:r>
            <a:br>
              <a:rPr lang="en-GB" dirty="0">
                <a:effectLst/>
                <a:latin typeface="Arial" panose="020B0604020202020204" pitchFamily="34" charset="0"/>
                <a:ea typeface="Calibri" panose="020F0502020204030204" pitchFamily="34" charset="0"/>
                <a:cs typeface="Arial" panose="020B0604020202020204" pitchFamily="34" charset="0"/>
              </a:rPr>
            </a:b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Service Director - Early Help, Schools &amp; SEND</a:t>
            </a:r>
          </a:p>
          <a:p>
            <a:pPr marL="0" indent="0" algn="ctr">
              <a:lnSpc>
                <a:spcPct val="100000"/>
              </a:lnSpc>
              <a:spcAft>
                <a:spcPts val="800"/>
              </a:spcAft>
              <a:buNone/>
            </a:pPr>
            <a:r>
              <a:rPr lang="en-GB" dirty="0">
                <a:solidFill>
                  <a:srgbClr val="000000"/>
                </a:solidFill>
                <a:latin typeface="Arial" panose="020B0604020202020204" pitchFamily="34" charset="0"/>
                <a:cs typeface="Arial" panose="020B0604020202020204" pitchFamily="34" charset="0"/>
              </a:rPr>
              <a:t>Scott Jones</a:t>
            </a:r>
            <a:br>
              <a:rPr lang="en-GB" dirty="0">
                <a:solidFill>
                  <a:srgbClr val="000000"/>
                </a:solidFill>
                <a:latin typeface="Arial" panose="020B0604020202020204" pitchFamily="34" charset="0"/>
                <a:cs typeface="Arial" panose="020B0604020202020204" pitchFamily="34" charset="0"/>
              </a:rPr>
            </a:br>
            <a:r>
              <a:rPr lang="en-GB" dirty="0">
                <a:solidFill>
                  <a:srgbClr val="000000"/>
                </a:solidFill>
                <a:latin typeface="Arial" panose="020B0604020202020204" pitchFamily="34" charset="0"/>
                <a:cs typeface="Arial" panose="020B0604020202020204" pitchFamily="34" charset="0"/>
              </a:rPr>
              <a:t>Head of Service, Family Solutions</a:t>
            </a:r>
            <a:endParaRPr lang="en-GB"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1802344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346608"/>
            <a:ext cx="10515600" cy="1325563"/>
          </a:xfrm>
        </p:spPr>
        <p:txBody>
          <a:bodyPr/>
          <a:lstStyle/>
          <a:p>
            <a:r>
              <a:rPr lang="en-GB" dirty="0">
                <a:latin typeface="Arial" panose="020B0604020202020204" pitchFamily="34" charset="0"/>
                <a:cs typeface="Arial" panose="020B0604020202020204" pitchFamily="34" charset="0"/>
              </a:rPr>
              <a:t>Our vision for Early Help in Dudley</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384910"/>
            <a:ext cx="10233074" cy="4065972"/>
          </a:xfrm>
        </p:spPr>
        <p:txBody>
          <a:bodyPr>
            <a:normAutofit fontScale="92500" lnSpcReduction="20000"/>
          </a:bodyPr>
          <a:lstStyle/>
          <a:p>
            <a:pPr marL="0" indent="0">
              <a:lnSpc>
                <a:spcPct val="107000"/>
              </a:lnSpc>
              <a:spcAft>
                <a:spcPts val="800"/>
              </a:spcAft>
              <a:buNone/>
            </a:pPr>
            <a:r>
              <a:rPr lang="en-GB" sz="3600" dirty="0">
                <a:latin typeface="Arial" panose="020B0604020202020204" pitchFamily="34" charset="0"/>
                <a:cs typeface="Arial" panose="020B0604020202020204" pitchFamily="34" charset="0"/>
              </a:rPr>
              <a:t>The right approach</a:t>
            </a:r>
          </a:p>
          <a:p>
            <a:pPr lvl="1">
              <a:lnSpc>
                <a:spcPct val="107000"/>
              </a:lnSpc>
              <a:spcAft>
                <a:spcPts val="800"/>
              </a:spcAft>
            </a:pPr>
            <a:r>
              <a:rPr lang="en-GB" sz="2800" dirty="0"/>
              <a:t>Friendly, reassuring, down to earth conversations, self-serve ethos</a:t>
            </a:r>
          </a:p>
          <a:p>
            <a:pPr marL="0" indent="0">
              <a:lnSpc>
                <a:spcPct val="107000"/>
              </a:lnSpc>
              <a:spcAft>
                <a:spcPts val="800"/>
              </a:spcAft>
              <a:buNone/>
            </a:pPr>
            <a:r>
              <a:rPr lang="en-GB" sz="3600" dirty="0">
                <a:latin typeface="Arial" panose="020B0604020202020204" pitchFamily="34" charset="0"/>
                <a:cs typeface="Arial" panose="020B0604020202020204" pitchFamily="34" charset="0"/>
              </a:rPr>
              <a:t>In the right place</a:t>
            </a:r>
          </a:p>
          <a:p>
            <a:pPr lvl="1">
              <a:lnSpc>
                <a:spcPct val="107000"/>
              </a:lnSpc>
              <a:spcAft>
                <a:spcPts val="800"/>
              </a:spcAft>
            </a:pPr>
            <a:r>
              <a:rPr lang="en-GB" sz="2800" dirty="0"/>
              <a:t>We are all alert and willing to offer Early Help where our children and families go day to day</a:t>
            </a:r>
          </a:p>
          <a:p>
            <a:pPr marL="0" indent="0">
              <a:lnSpc>
                <a:spcPct val="107000"/>
              </a:lnSpc>
              <a:spcAft>
                <a:spcPts val="800"/>
              </a:spcAft>
              <a:buNone/>
            </a:pPr>
            <a:r>
              <a:rPr lang="en-GB" sz="3600" dirty="0">
                <a:latin typeface="Arial" panose="020B0604020202020204" pitchFamily="34" charset="0"/>
                <a:cs typeface="Arial" panose="020B0604020202020204" pitchFamily="34" charset="0"/>
              </a:rPr>
              <a:t>At the right time</a:t>
            </a:r>
          </a:p>
          <a:p>
            <a:pPr lvl="1">
              <a:lnSpc>
                <a:spcPct val="107000"/>
              </a:lnSpc>
              <a:spcAft>
                <a:spcPts val="800"/>
              </a:spcAft>
            </a:pPr>
            <a:r>
              <a:rPr lang="en-GB" sz="2800" dirty="0"/>
              <a:t>Help at an early stage of a problem or early in a child’s life.</a:t>
            </a:r>
          </a:p>
          <a:p>
            <a:pPr marL="457200" lvl="1" indent="0">
              <a:lnSpc>
                <a:spcPct val="107000"/>
              </a:lnSpc>
              <a:spcAft>
                <a:spcPts val="800"/>
              </a:spcAft>
              <a:buNone/>
            </a:pPr>
            <a:endParaRPr lang="en-GB" sz="32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1119231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dirty="0">
                <a:latin typeface="Arial" panose="020B0604020202020204" pitchFamily="34" charset="0"/>
                <a:cs typeface="Arial" panose="020B0604020202020204" pitchFamily="34" charset="0"/>
              </a:rPr>
              <a:t> Five pillars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651247"/>
            <a:ext cx="10233074" cy="4065972"/>
          </a:xfrm>
        </p:spPr>
        <p:txBody>
          <a:bodyPr>
            <a:normAutofit/>
          </a:bodyPr>
          <a:lstStyle/>
          <a:p>
            <a:pPr>
              <a:lnSpc>
                <a:spcPct val="107000"/>
              </a:lnSpc>
              <a:spcAft>
                <a:spcPts val="800"/>
              </a:spcAft>
            </a:pPr>
            <a:r>
              <a:rPr lang="en-GB" sz="2800" dirty="0">
                <a:latin typeface="Arial" panose="020B0604020202020204" pitchFamily="34" charset="0"/>
                <a:cs typeface="Arial" panose="020B0604020202020204" pitchFamily="34" charset="0"/>
              </a:rPr>
              <a:t>Develop our culture and practice</a:t>
            </a:r>
          </a:p>
          <a:p>
            <a:pPr>
              <a:lnSpc>
                <a:spcPct val="107000"/>
              </a:lnSpc>
              <a:spcAft>
                <a:spcPts val="800"/>
              </a:spcAft>
            </a:pPr>
            <a:r>
              <a:rPr lang="en-GB" dirty="0">
                <a:latin typeface="Arial" panose="020B0604020202020204" pitchFamily="34" charset="0"/>
                <a:cs typeface="Arial" panose="020B0604020202020204" pitchFamily="34" charset="0"/>
              </a:rPr>
              <a:t>Build our capacity – help even earlier</a:t>
            </a:r>
          </a:p>
          <a:p>
            <a:pPr>
              <a:lnSpc>
                <a:spcPct val="107000"/>
              </a:lnSpc>
              <a:spcAft>
                <a:spcPts val="800"/>
              </a:spcAft>
            </a:pPr>
            <a:r>
              <a:rPr lang="en-GB" sz="2800" dirty="0">
                <a:latin typeface="Arial" panose="020B0604020202020204" pitchFamily="34" charset="0"/>
                <a:cs typeface="Arial" panose="020B0604020202020204" pitchFamily="34" charset="0"/>
              </a:rPr>
              <a:t>Make better use of information</a:t>
            </a:r>
          </a:p>
          <a:p>
            <a:pPr>
              <a:lnSpc>
                <a:spcPct val="107000"/>
              </a:lnSpc>
              <a:spcAft>
                <a:spcPts val="800"/>
              </a:spcAft>
            </a:pPr>
            <a:r>
              <a:rPr lang="en-GB" dirty="0">
                <a:latin typeface="Arial" panose="020B0604020202020204" pitchFamily="34" charset="0"/>
                <a:cs typeface="Arial" panose="020B0604020202020204" pitchFamily="34" charset="0"/>
              </a:rPr>
              <a:t>The family experience</a:t>
            </a:r>
          </a:p>
          <a:p>
            <a:pPr>
              <a:lnSpc>
                <a:spcPct val="107000"/>
              </a:lnSpc>
              <a:spcAft>
                <a:spcPts val="800"/>
              </a:spcAft>
            </a:pPr>
            <a:r>
              <a:rPr lang="en-GB" sz="2800" dirty="0">
                <a:latin typeface="Arial" panose="020B0604020202020204" pitchFamily="34" charset="0"/>
                <a:cs typeface="Arial" panose="020B0604020202020204" pitchFamily="34" charset="0"/>
              </a:rPr>
              <a:t>Focus on priority areas</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294291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dirty="0">
                <a:latin typeface="Arial" panose="020B0604020202020204" pitchFamily="34" charset="0"/>
                <a:cs typeface="Arial" panose="020B0604020202020204" pitchFamily="34" charset="0"/>
              </a:rPr>
              <a:t>Develop our culture and practice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491449"/>
            <a:ext cx="10233074" cy="4225770"/>
          </a:xfrm>
        </p:spPr>
        <p:txBody>
          <a:bodyPr>
            <a:normAutofit fontScale="77500" lnSpcReduction="20000"/>
          </a:bodyPr>
          <a:lstStyle/>
          <a:p>
            <a:pPr>
              <a:lnSpc>
                <a:spcPct val="107000"/>
              </a:lnSpc>
              <a:spcAft>
                <a:spcPts val="800"/>
              </a:spcAft>
            </a:pPr>
            <a:r>
              <a:rPr lang="en-GB" dirty="0"/>
              <a:t>The steering group will hold all partners to account for their contributions to Early Help, ensuring all agencies make proportionate </a:t>
            </a:r>
          </a:p>
          <a:p>
            <a:pPr>
              <a:lnSpc>
                <a:spcPct val="107000"/>
              </a:lnSpc>
              <a:spcAft>
                <a:spcPts val="800"/>
              </a:spcAft>
            </a:pPr>
            <a:r>
              <a:rPr lang="en-GB" dirty="0"/>
              <a:t>We will ensure there is good and consistent understanding of thresholds by all practitioners, to ensure families across the borough get the help they need</a:t>
            </a:r>
          </a:p>
          <a:p>
            <a:pPr>
              <a:lnSpc>
                <a:spcPct val="107000"/>
              </a:lnSpc>
              <a:spcAft>
                <a:spcPts val="800"/>
              </a:spcAft>
            </a:pPr>
            <a:r>
              <a:rPr lang="en-GB" dirty="0"/>
              <a:t>We will ensure all agencies who work with children young people and their families include Early Help in induction of new staff, and will require all partners to report progress to the steering group</a:t>
            </a:r>
          </a:p>
          <a:p>
            <a:pPr>
              <a:lnSpc>
                <a:spcPct val="107000"/>
              </a:lnSpc>
              <a:spcAft>
                <a:spcPts val="800"/>
              </a:spcAft>
            </a:pPr>
            <a:r>
              <a:rPr lang="en-GB" dirty="0"/>
              <a:t>We will clarify our governance arrangements to maximise our strategic capacity and oversight to drive this work forward</a:t>
            </a:r>
          </a:p>
          <a:p>
            <a:pPr>
              <a:lnSpc>
                <a:spcPct val="107000"/>
              </a:lnSpc>
              <a:spcAft>
                <a:spcPts val="800"/>
              </a:spcAft>
            </a:pPr>
            <a:r>
              <a:rPr lang="en-GB" dirty="0"/>
              <a:t>We will ensure there is clarity about who can and should act as a lead professional, and what this means</a:t>
            </a:r>
            <a:endParaRPr lang="en-GB" sz="28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2751206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dirty="0">
                <a:latin typeface="Arial" panose="020B0604020202020204" pitchFamily="34" charset="0"/>
                <a:cs typeface="Arial" panose="020B0604020202020204" pitchFamily="34" charset="0"/>
              </a:rPr>
              <a:t>Build our capacity – help even earlier</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651247"/>
            <a:ext cx="10233074" cy="4065972"/>
          </a:xfrm>
        </p:spPr>
        <p:txBody>
          <a:bodyPr>
            <a:normAutofit fontScale="92500"/>
          </a:bodyPr>
          <a:lstStyle/>
          <a:p>
            <a:pPr>
              <a:lnSpc>
                <a:spcPct val="107000"/>
              </a:lnSpc>
              <a:spcAft>
                <a:spcPts val="800"/>
              </a:spcAft>
            </a:pPr>
            <a:r>
              <a:rPr lang="en-GB" dirty="0"/>
              <a:t>We will support the roll out of Cluster Connect across the borough</a:t>
            </a:r>
          </a:p>
          <a:p>
            <a:pPr>
              <a:lnSpc>
                <a:spcPct val="107000"/>
              </a:lnSpc>
              <a:spcAft>
                <a:spcPts val="800"/>
              </a:spcAft>
            </a:pPr>
            <a:r>
              <a:rPr lang="en-GB" dirty="0"/>
              <a:t>We will develop a Volunteers Strategy and Action Plan to increase our Early Help workforce</a:t>
            </a:r>
          </a:p>
          <a:p>
            <a:pPr>
              <a:lnSpc>
                <a:spcPct val="107000"/>
              </a:lnSpc>
              <a:spcAft>
                <a:spcPts val="800"/>
              </a:spcAft>
            </a:pPr>
            <a:r>
              <a:rPr lang="en-GB" dirty="0"/>
              <a:t>We will seek the support of our community workforce to help families whose needs are at level 2 on the continuum to prevent issues escalating</a:t>
            </a:r>
          </a:p>
          <a:p>
            <a:pPr>
              <a:lnSpc>
                <a:spcPct val="107000"/>
              </a:lnSpc>
              <a:spcAft>
                <a:spcPts val="800"/>
              </a:spcAft>
            </a:pPr>
            <a:r>
              <a:rPr lang="en-GB" dirty="0"/>
              <a:t>We will seek to pool financial resources across the partnership to increase our enabler workforce</a:t>
            </a:r>
            <a:endParaRPr lang="en-GB" sz="28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98350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lstStyle/>
          <a:p>
            <a:pPr algn="ctr"/>
            <a:r>
              <a:rPr lang="en-GB" dirty="0">
                <a:latin typeface="Arial" panose="020B0604020202020204" pitchFamily="34" charset="0"/>
                <a:cs typeface="Arial" panose="020B0604020202020204" pitchFamily="34" charset="0"/>
              </a:rPr>
              <a:t>Welcome and Introductions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3" y="2621621"/>
            <a:ext cx="10233074" cy="1108858"/>
          </a:xfrm>
        </p:spPr>
        <p:txBody>
          <a:bodyPr/>
          <a:lstStyle/>
          <a:p>
            <a:pPr marL="0" indent="0" algn="ctr">
              <a:buNone/>
            </a:pPr>
            <a:r>
              <a:rPr lang="en-GB" dirty="0">
                <a:latin typeface="Arial" panose="020B0604020202020204" pitchFamily="34" charset="0"/>
                <a:cs typeface="Arial" panose="020B0604020202020204" pitchFamily="34" charset="0"/>
              </a:rPr>
              <a:t>Councillor Ruth Buttery</a:t>
            </a:r>
          </a:p>
          <a:p>
            <a:pPr marL="0" indent="0" algn="ctr">
              <a:buNone/>
            </a:pPr>
            <a:r>
              <a:rPr lang="en-GB" dirty="0">
                <a:latin typeface="Arial" panose="020B0604020202020204" pitchFamily="34" charset="0"/>
                <a:cs typeface="Arial" panose="020B0604020202020204" pitchFamily="34" charset="0"/>
              </a:rPr>
              <a:t>Cabinet Member for Children’s Services</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0651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sz="4400" dirty="0">
                <a:latin typeface="Arial" panose="020B0604020202020204" pitchFamily="34" charset="0"/>
                <a:cs typeface="Arial" panose="020B0604020202020204" pitchFamily="34" charset="0"/>
              </a:rPr>
              <a:t>Make better use of information</a:t>
            </a:r>
            <a:br>
              <a:rPr lang="en-GB" sz="4400"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606857"/>
            <a:ext cx="10233074" cy="4065972"/>
          </a:xfrm>
        </p:spPr>
        <p:txBody>
          <a:bodyPr>
            <a:normAutofit fontScale="85000" lnSpcReduction="10000"/>
          </a:bodyPr>
          <a:lstStyle/>
          <a:p>
            <a:pPr>
              <a:lnSpc>
                <a:spcPct val="107000"/>
              </a:lnSpc>
              <a:spcAft>
                <a:spcPts val="800"/>
              </a:spcAft>
            </a:pPr>
            <a:r>
              <a:rPr lang="en-GB" dirty="0"/>
              <a:t>We will develop a borough wide performance management and outcomes-based quality assurance framework</a:t>
            </a:r>
          </a:p>
          <a:p>
            <a:pPr>
              <a:lnSpc>
                <a:spcPct val="107000"/>
              </a:lnSpc>
              <a:spcAft>
                <a:spcPts val="800"/>
              </a:spcAft>
            </a:pPr>
            <a:r>
              <a:rPr lang="en-GB" dirty="0"/>
              <a:t>Commissioners and Service Leaders across the partnership will use performance reports to hold services to account for the delivery of Early Help and will report to the Steering Group how they are making a difference</a:t>
            </a:r>
          </a:p>
          <a:p>
            <a:pPr>
              <a:lnSpc>
                <a:spcPct val="107000"/>
              </a:lnSpc>
              <a:spcAft>
                <a:spcPts val="800"/>
              </a:spcAft>
            </a:pPr>
            <a:r>
              <a:rPr lang="en-GB" dirty="0"/>
              <a:t>We will seek to find better IT solutions to our partnership working and will work to identify systems which talk to each other to ensure work is seamless</a:t>
            </a:r>
          </a:p>
          <a:p>
            <a:pPr>
              <a:lnSpc>
                <a:spcPct val="107000"/>
              </a:lnSpc>
              <a:spcAft>
                <a:spcPts val="800"/>
              </a:spcAft>
            </a:pPr>
            <a:r>
              <a:rPr lang="en-GB" dirty="0"/>
              <a:t>We will create an online portal for partners to submit Early Help Assessments, check on progress of an assessment or delegate work to colleagues</a:t>
            </a:r>
            <a:endParaRPr lang="en-GB" sz="28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544811"/>
            <a:ext cx="2968283" cy="1248726"/>
          </a:xfrm>
          <a:prstGeom prst="rect">
            <a:avLst/>
          </a:prstGeom>
        </p:spPr>
      </p:pic>
    </p:spTree>
    <p:extLst>
      <p:ext uri="{BB962C8B-B14F-4D97-AF65-F5344CB8AC3E}">
        <p14:creationId xmlns:p14="http://schemas.microsoft.com/office/powerpoint/2010/main" val="135106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dirty="0">
                <a:latin typeface="Arial" panose="020B0604020202020204" pitchFamily="34" charset="0"/>
                <a:cs typeface="Arial" panose="020B0604020202020204" pitchFamily="34" charset="0"/>
              </a:rPr>
              <a:t>The family experience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349406"/>
            <a:ext cx="10233074" cy="4367813"/>
          </a:xfrm>
        </p:spPr>
        <p:txBody>
          <a:bodyPr>
            <a:normAutofit fontScale="85000" lnSpcReduction="20000"/>
          </a:bodyPr>
          <a:lstStyle/>
          <a:p>
            <a:pPr>
              <a:lnSpc>
                <a:spcPct val="107000"/>
              </a:lnSpc>
              <a:spcAft>
                <a:spcPts val="800"/>
              </a:spcAft>
            </a:pPr>
            <a:r>
              <a:rPr lang="en-GB" dirty="0"/>
              <a:t>We will make sure that information about the support services which are available to children, young people and families is available in an accessible and easy to navigate form, so that more families can self-serve</a:t>
            </a:r>
          </a:p>
          <a:p>
            <a:pPr>
              <a:lnSpc>
                <a:spcPct val="107000"/>
              </a:lnSpc>
              <a:spcAft>
                <a:spcPts val="800"/>
              </a:spcAft>
            </a:pPr>
            <a:r>
              <a:rPr lang="en-GB" dirty="0"/>
              <a:t>We will make our pledge to families meaningful in our day-to-day practice, and in particular through use in reviews and evaluations</a:t>
            </a:r>
          </a:p>
          <a:p>
            <a:pPr>
              <a:lnSpc>
                <a:spcPct val="107000"/>
              </a:lnSpc>
              <a:spcAft>
                <a:spcPts val="800"/>
              </a:spcAft>
            </a:pPr>
            <a:r>
              <a:rPr lang="en-GB" dirty="0"/>
              <a:t>We will develop an engagement strategy to ensure all families understand what early help is and how to access it – reassuring families about the approach</a:t>
            </a:r>
          </a:p>
          <a:p>
            <a:pPr>
              <a:lnSpc>
                <a:spcPct val="107000"/>
              </a:lnSpc>
              <a:spcAft>
                <a:spcPts val="800"/>
              </a:spcAft>
            </a:pPr>
            <a:r>
              <a:rPr lang="en-GB" dirty="0"/>
              <a:t>We will use feedback from families to inform everything we do</a:t>
            </a:r>
          </a:p>
          <a:p>
            <a:pPr>
              <a:lnSpc>
                <a:spcPct val="107000"/>
              </a:lnSpc>
              <a:spcAft>
                <a:spcPts val="800"/>
              </a:spcAft>
            </a:pPr>
            <a:r>
              <a:rPr lang="en-GB" dirty="0"/>
              <a:t>We will work on ways to build on family strengths and resilience in our work, rather than focusing on deficits</a:t>
            </a:r>
          </a:p>
          <a:p>
            <a:pPr>
              <a:lnSpc>
                <a:spcPct val="107000"/>
              </a:lnSpc>
              <a:spcAft>
                <a:spcPts val="800"/>
              </a:spcAft>
            </a:pPr>
            <a:endParaRPr lang="en-GB" sz="28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187685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r>
              <a:rPr lang="en-GB" sz="4400" dirty="0">
                <a:latin typeface="Arial" panose="020B0604020202020204" pitchFamily="34" charset="0"/>
                <a:cs typeface="Arial" panose="020B0604020202020204" pitchFamily="34" charset="0"/>
              </a:rPr>
              <a:t>Focus on priority areas</a:t>
            </a:r>
            <a:br>
              <a:rPr lang="en-GB" sz="4400"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651247"/>
            <a:ext cx="10233074" cy="4065972"/>
          </a:xfrm>
        </p:spPr>
        <p:txBody>
          <a:bodyPr>
            <a:noAutofit/>
          </a:bodyPr>
          <a:lstStyle/>
          <a:p>
            <a:pPr marL="0" indent="0">
              <a:lnSpc>
                <a:spcPct val="107000"/>
              </a:lnSpc>
              <a:spcAft>
                <a:spcPts val="800"/>
              </a:spcAft>
              <a:buNone/>
            </a:pPr>
            <a:r>
              <a:rPr lang="en-GB" dirty="0"/>
              <a:t>Focussing on Early Years</a:t>
            </a:r>
          </a:p>
          <a:p>
            <a:pPr lvl="1">
              <a:lnSpc>
                <a:spcPct val="107000"/>
              </a:lnSpc>
              <a:spcAft>
                <a:spcPts val="800"/>
              </a:spcAft>
            </a:pPr>
            <a:r>
              <a:rPr lang="en-GB" dirty="0"/>
              <a:t>In phases over 3 years, starting with our approach to the child’s first 1001 days by w</a:t>
            </a:r>
            <a:r>
              <a:rPr lang="en-GB" dirty="0">
                <a:cs typeface="Arial" panose="020B0604020202020204" pitchFamily="34" charset="0"/>
              </a:rPr>
              <a:t>orking nationally with the Early Intervention Foundation &amp; Early Years Transformation Academy</a:t>
            </a:r>
          </a:p>
          <a:p>
            <a:pPr marL="0" indent="0">
              <a:lnSpc>
                <a:spcPct val="107000"/>
              </a:lnSpc>
              <a:spcAft>
                <a:spcPts val="800"/>
              </a:spcAft>
              <a:buNone/>
            </a:pPr>
            <a:r>
              <a:rPr lang="en-GB" dirty="0">
                <a:cs typeface="Arial" panose="020B0604020202020204" pitchFamily="34" charset="0"/>
              </a:rPr>
              <a:t>Focussing on school readiness</a:t>
            </a:r>
          </a:p>
          <a:p>
            <a:pPr lvl="1">
              <a:lnSpc>
                <a:spcPct val="107000"/>
              </a:lnSpc>
              <a:spcAft>
                <a:spcPts val="800"/>
              </a:spcAft>
            </a:pPr>
            <a:r>
              <a:rPr lang="en-GB" dirty="0">
                <a:cs typeface="Arial" panose="020B0604020202020204" pitchFamily="34" charset="0"/>
              </a:rPr>
              <a:t>to ensure our children get the best start in life. M</a:t>
            </a:r>
            <a:r>
              <a:rPr lang="en-GB" dirty="0"/>
              <a:t>aking sure all children can benefit from education and will focus on inclusion, supporting all children to reach their full potential, accessing mainstream education where possible</a:t>
            </a:r>
            <a:endParaRPr lang="en-GB" dirty="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86269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normAutofit fontScale="90000"/>
          </a:bodyPr>
          <a:lstStyle/>
          <a:p>
            <a:r>
              <a:rPr lang="en-GB" sz="4400" dirty="0">
                <a:latin typeface="Arial" panose="020B0604020202020204" pitchFamily="34" charset="0"/>
                <a:cs typeface="Arial" panose="020B0604020202020204" pitchFamily="34" charset="0"/>
              </a:rPr>
              <a:t>Our pledge to children, young people and their families</a:t>
            </a:r>
            <a:br>
              <a:rPr lang="en-GB" sz="4400"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393800"/>
            <a:ext cx="10233074" cy="5885896"/>
          </a:xfrm>
        </p:spPr>
        <p:txBody>
          <a:bodyPr>
            <a:noAutofit/>
          </a:bodyPr>
          <a:lstStyle/>
          <a:p>
            <a:pPr>
              <a:lnSpc>
                <a:spcPct val="100000"/>
              </a:lnSpc>
              <a:spcAft>
                <a:spcPts val="800"/>
              </a:spcAft>
            </a:pPr>
            <a:r>
              <a:rPr lang="en-GB" dirty="0">
                <a:cs typeface="Arial" panose="020B0604020202020204" pitchFamily="34" charset="0"/>
              </a:rPr>
              <a:t>We will make every contact count</a:t>
            </a:r>
          </a:p>
          <a:p>
            <a:pPr>
              <a:lnSpc>
                <a:spcPct val="100000"/>
              </a:lnSpc>
              <a:spcAft>
                <a:spcPts val="800"/>
              </a:spcAft>
            </a:pPr>
            <a:r>
              <a:rPr lang="en-GB" dirty="0">
                <a:cs typeface="Arial" panose="020B0604020202020204" pitchFamily="34" charset="0"/>
              </a:rPr>
              <a:t>We will listen to you and not judge you</a:t>
            </a:r>
          </a:p>
          <a:p>
            <a:pPr>
              <a:lnSpc>
                <a:spcPct val="100000"/>
              </a:lnSpc>
              <a:spcAft>
                <a:spcPts val="800"/>
              </a:spcAft>
            </a:pPr>
            <a:r>
              <a:rPr lang="en-GB" dirty="0">
                <a:cs typeface="Arial" panose="020B0604020202020204" pitchFamily="34" charset="0"/>
              </a:rPr>
              <a:t>We will “work with” you and not “do to you”</a:t>
            </a:r>
          </a:p>
          <a:p>
            <a:pPr>
              <a:lnSpc>
                <a:spcPct val="100000"/>
              </a:lnSpc>
              <a:spcAft>
                <a:spcPts val="800"/>
              </a:spcAft>
            </a:pPr>
            <a:r>
              <a:rPr lang="en-GB" dirty="0">
                <a:cs typeface="Arial" panose="020B0604020202020204" pitchFamily="34" charset="0"/>
              </a:rPr>
              <a:t>We will give you one point of contact</a:t>
            </a:r>
          </a:p>
          <a:p>
            <a:pPr>
              <a:lnSpc>
                <a:spcPct val="100000"/>
              </a:lnSpc>
              <a:spcAft>
                <a:spcPts val="800"/>
              </a:spcAft>
            </a:pPr>
            <a:r>
              <a:rPr lang="en-GB" dirty="0">
                <a:cs typeface="Arial" panose="020B0604020202020204" pitchFamily="34" charset="0"/>
              </a:rPr>
              <a:t>Our assessments and plans will be uncomplicated and robust</a:t>
            </a:r>
          </a:p>
          <a:p>
            <a:pPr>
              <a:lnSpc>
                <a:spcPct val="100000"/>
              </a:lnSpc>
              <a:spcAft>
                <a:spcPts val="800"/>
              </a:spcAft>
            </a:pPr>
            <a:r>
              <a:rPr lang="en-GB" dirty="0">
                <a:cs typeface="Arial" panose="020B0604020202020204" pitchFamily="34" charset="0"/>
              </a:rPr>
              <a:t>We will take care of your information</a:t>
            </a:r>
          </a:p>
          <a:p>
            <a:pPr>
              <a:lnSpc>
                <a:spcPct val="100000"/>
              </a:lnSpc>
              <a:spcAft>
                <a:spcPts val="800"/>
              </a:spcAft>
            </a:pPr>
            <a:r>
              <a:rPr lang="en-GB" dirty="0">
                <a:cs typeface="Arial" panose="020B0604020202020204" pitchFamily="34" charset="0"/>
              </a:rPr>
              <a:t>We won’t pass the buck</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281" y="5482665"/>
            <a:ext cx="2968283" cy="1248726"/>
          </a:xfrm>
          <a:prstGeom prst="rect">
            <a:avLst/>
          </a:prstGeom>
        </p:spPr>
      </p:pic>
    </p:spTree>
    <p:extLst>
      <p:ext uri="{BB962C8B-B14F-4D97-AF65-F5344CB8AC3E}">
        <p14:creationId xmlns:p14="http://schemas.microsoft.com/office/powerpoint/2010/main" val="172967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640080" y="329184"/>
            <a:ext cx="6894576" cy="1783080"/>
          </a:xfrm>
        </p:spPr>
        <p:txBody>
          <a:bodyPr anchor="b">
            <a:normAutofit/>
          </a:bodyPr>
          <a:lstStyle/>
          <a:p>
            <a:r>
              <a:rPr lang="en-GB" sz="5400" dirty="0">
                <a:latin typeface="Arial" panose="020B0604020202020204" pitchFamily="34" charset="0"/>
                <a:cs typeface="Arial" panose="020B0604020202020204" pitchFamily="34" charset="0"/>
              </a:rPr>
              <a:t>Break (5 minutes)</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640080" y="2706624"/>
            <a:ext cx="6894576" cy="3483864"/>
          </a:xfrm>
        </p:spPr>
        <p:txBody>
          <a:bodyPr>
            <a:normAutofit/>
          </a:bodyPr>
          <a:lstStyle/>
          <a:p>
            <a:pPr marL="0" indent="0">
              <a:spcAft>
                <a:spcPts val="800"/>
              </a:spcAft>
              <a:buNone/>
            </a:pPr>
            <a:r>
              <a:rPr lang="en-GB" sz="2200" b="1">
                <a:effectLst/>
                <a:latin typeface="Arial" panose="020B0604020202020204" pitchFamily="34" charset="0"/>
                <a:ea typeface="Calibri" panose="020F0502020204030204" pitchFamily="34" charset="0"/>
                <a:cs typeface="Arial" panose="020B0604020202020204" pitchFamily="34" charset="0"/>
              </a:rPr>
              <a:t>Coming up…</a:t>
            </a:r>
          </a:p>
          <a:p>
            <a:pPr>
              <a:spcBef>
                <a:spcPts val="0"/>
              </a:spcBef>
              <a:spcAft>
                <a:spcPts val="1200"/>
              </a:spcAft>
              <a:tabLst>
                <a:tab pos="981075" algn="l"/>
              </a:tabLst>
            </a:pPr>
            <a:r>
              <a:rPr lang="en-GB" sz="2200">
                <a:effectLst/>
                <a:latin typeface="Arial" panose="020B0604020202020204" pitchFamily="34" charset="0"/>
                <a:ea typeface="Calibri" panose="020F0502020204030204" pitchFamily="34" charset="0"/>
                <a:cs typeface="Arial" panose="020B0604020202020204" pitchFamily="34" charset="0"/>
              </a:rPr>
              <a:t>Develop our Culture and Practice </a:t>
            </a:r>
          </a:p>
          <a:p>
            <a:pPr>
              <a:spcBef>
                <a:spcPts val="0"/>
              </a:spcBef>
              <a:spcAft>
                <a:spcPts val="1200"/>
              </a:spcAft>
              <a:tabLst>
                <a:tab pos="981075" algn="l"/>
              </a:tabLst>
            </a:pPr>
            <a:r>
              <a:rPr lang="en-GB" sz="2200">
                <a:effectLst/>
                <a:latin typeface="Arial" panose="020B0604020202020204" pitchFamily="34" charset="0"/>
                <a:ea typeface="Calibri" panose="020F0502020204030204" pitchFamily="34" charset="0"/>
                <a:cs typeface="Arial" panose="020B0604020202020204" pitchFamily="34" charset="0"/>
              </a:rPr>
              <a:t>Build our capacity; Help even earlier</a:t>
            </a:r>
          </a:p>
          <a:p>
            <a:pPr>
              <a:spcBef>
                <a:spcPts val="0"/>
              </a:spcBef>
              <a:spcAft>
                <a:spcPts val="1200"/>
              </a:spcAft>
              <a:tabLst>
                <a:tab pos="981075" algn="l"/>
              </a:tabLst>
            </a:pPr>
            <a:r>
              <a:rPr lang="en-GB" sz="2200">
                <a:effectLst/>
                <a:latin typeface="Arial" panose="020B0604020202020204" pitchFamily="34" charset="0"/>
                <a:ea typeface="Calibri" panose="020F0502020204030204" pitchFamily="34" charset="0"/>
                <a:cs typeface="Arial" panose="020B0604020202020204" pitchFamily="34" charset="0"/>
              </a:rPr>
              <a:t>Make Better Use of Information</a:t>
            </a:r>
            <a:endParaRPr lang="en-GB" sz="2200">
              <a:latin typeface="Arial" panose="020B0604020202020204" pitchFamily="34" charset="0"/>
              <a:cs typeface="Arial" panose="020B0604020202020204" pitchFamily="34" charset="0"/>
            </a:endParaRPr>
          </a:p>
        </p:txBody>
      </p:sp>
      <p:pic>
        <p:nvPicPr>
          <p:cNvPr id="9" name="Picture 8" descr="A picture containing toy&#10;&#10;Description automatically generated">
            <a:extLst>
              <a:ext uri="{FF2B5EF4-FFF2-40B4-BE49-F238E27FC236}">
                <a16:creationId xmlns:a16="http://schemas.microsoft.com/office/drawing/2014/main" id="{6D04D412-884F-4297-B7EC-06DE32B8BB09}"/>
              </a:ext>
            </a:extLst>
          </p:cNvPr>
          <p:cNvPicPr>
            <a:picLocks noChangeAspect="1"/>
          </p:cNvPicPr>
          <p:nvPr/>
        </p:nvPicPr>
        <p:blipFill rotWithShape="1">
          <a:blip r:embed="rId3">
            <a:extLst>
              <a:ext uri="{28A0092B-C50C-407E-A947-70E740481C1C}">
                <a14:useLocalDpi xmlns:a14="http://schemas.microsoft.com/office/drawing/2010/main" val="0"/>
              </a:ext>
            </a:extLst>
          </a:blip>
          <a:srcRect l="8486" b="22069"/>
          <a:stretch/>
        </p:blipFill>
        <p:spPr>
          <a:xfrm>
            <a:off x="7580141" y="474081"/>
            <a:ext cx="4161200" cy="5008584"/>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F7C20E60-B69C-488B-A96D-7683CE79F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113749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1" y="470900"/>
            <a:ext cx="12192000" cy="1325563"/>
          </a:xfrm>
        </p:spPr>
        <p:txBody>
          <a:bodyPr>
            <a:normAutofit/>
          </a:bodyPr>
          <a:lstStyle/>
          <a:p>
            <a:pPr algn="ctr"/>
            <a:r>
              <a:rPr lang="en-GB" dirty="0">
                <a:effectLst/>
                <a:latin typeface="Arial" panose="020B0604020202020204" pitchFamily="34" charset="0"/>
                <a:ea typeface="Calibri" panose="020F0502020204030204" pitchFamily="34" charset="0"/>
                <a:cs typeface="Arial" panose="020B0604020202020204" pitchFamily="34" charset="0"/>
              </a:rPr>
              <a:t>Develop our Culture and Practice </a:t>
            </a:r>
            <a:endParaRPr lang="en-GB" sz="8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marL="0" indent="0" algn="ctr">
              <a:lnSpc>
                <a:spcPct val="107000"/>
              </a:lnSpc>
              <a:spcAft>
                <a:spcPts val="800"/>
              </a:spcAft>
              <a:buNone/>
            </a:pPr>
            <a:r>
              <a:rPr lang="en-GB" dirty="0">
                <a:latin typeface="Arial" panose="020B0604020202020204" pitchFamily="34" charset="0"/>
                <a:cs typeface="Arial" panose="020B0604020202020204" pitchFamily="34" charset="0"/>
              </a:rPr>
              <a:t>Kaye Pedley – Senior Early Help Enabler </a:t>
            </a:r>
          </a:p>
          <a:p>
            <a:pPr marL="0" indent="0" algn="ctr">
              <a:lnSpc>
                <a:spcPct val="107000"/>
              </a:lnSpc>
              <a:spcAft>
                <a:spcPts val="800"/>
              </a:spcAft>
              <a:buNone/>
            </a:pPr>
            <a:r>
              <a:rPr lang="en-GB" dirty="0">
                <a:latin typeface="Arial" panose="020B0604020202020204" pitchFamily="34" charset="0"/>
                <a:cs typeface="Arial" panose="020B0604020202020204" pitchFamily="34" charset="0"/>
              </a:rPr>
              <a:t> Paul Townsend – Senior Inclusion and Safeguarding Lead Dudley Academies Trust</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66154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BF6F8-2D78-48FA-A985-A4863C328AC8}"/>
              </a:ext>
            </a:extLst>
          </p:cNvPr>
          <p:cNvSpPr txBox="1">
            <a:spLocks noGrp="1"/>
          </p:cNvSpPr>
          <p:nvPr>
            <p:ph type="title"/>
          </p:nvPr>
        </p:nvSpPr>
        <p:spPr>
          <a:xfrm>
            <a:off x="1650610" y="1588100"/>
            <a:ext cx="6149779" cy="480131"/>
          </a:xfrm>
          <a:prstGeom prst="rect">
            <a:avLst/>
          </a:prstGeom>
          <a:noFill/>
        </p:spPr>
        <p:txBody>
          <a:bodyPr wrap="square" rtlCol="0">
            <a:spAutoFit/>
          </a:bodyPr>
          <a:lstStyle/>
          <a:p>
            <a:pPr algn="ctr"/>
            <a:r>
              <a:rPr lang="en-GB" sz="2800" b="1" dirty="0">
                <a:solidFill>
                  <a:schemeClr val="accent2">
                    <a:lumMod val="75000"/>
                  </a:schemeClr>
                </a:solidFill>
              </a:rPr>
              <a:t>What are the outcomes for Education?</a:t>
            </a:r>
          </a:p>
        </p:txBody>
      </p:sp>
      <p:graphicFrame>
        <p:nvGraphicFramePr>
          <p:cNvPr id="5" name="Content Placeholder 2">
            <a:extLst>
              <a:ext uri="{FF2B5EF4-FFF2-40B4-BE49-F238E27FC236}">
                <a16:creationId xmlns:a16="http://schemas.microsoft.com/office/drawing/2014/main" id="{A433A263-8A3C-42C5-BE82-CF5BF5150DDF}"/>
              </a:ext>
            </a:extLst>
          </p:cNvPr>
          <p:cNvGraphicFramePr>
            <a:graphicFrameLocks noGrp="1"/>
          </p:cNvGraphicFramePr>
          <p:nvPr>
            <p:ph idx="1"/>
            <p:extLst>
              <p:ext uri="{D42A27DB-BD31-4B8C-83A1-F6EECF244321}">
                <p14:modId xmlns:p14="http://schemas.microsoft.com/office/powerpoint/2010/main" val="2136724578"/>
              </p:ext>
            </p:extLst>
          </p:nvPr>
        </p:nvGraphicFramePr>
        <p:xfrm>
          <a:off x="3995517" y="2194560"/>
          <a:ext cx="6574008"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8662C745-7B18-489B-8393-CFCCF35CB431}"/>
              </a:ext>
            </a:extLst>
          </p:cNvPr>
          <p:cNvGrpSpPr/>
          <p:nvPr/>
        </p:nvGrpSpPr>
        <p:grpSpPr>
          <a:xfrm>
            <a:off x="1938974" y="161089"/>
            <a:ext cx="6260169" cy="1300680"/>
            <a:chOff x="0" y="0"/>
            <a:chExt cx="6260169" cy="1300680"/>
          </a:xfrm>
        </p:grpSpPr>
        <p:sp>
          <p:nvSpPr>
            <p:cNvPr id="7" name="Rectangle: Rounded Corners 6">
              <a:extLst>
                <a:ext uri="{FF2B5EF4-FFF2-40B4-BE49-F238E27FC236}">
                  <a16:creationId xmlns:a16="http://schemas.microsoft.com/office/drawing/2014/main" id="{0730E1EC-AEE7-4543-9C39-041DD3DC8E49}"/>
                </a:ext>
              </a:extLst>
            </p:cNvPr>
            <p:cNvSpPr/>
            <p:nvPr/>
          </p:nvSpPr>
          <p:spPr>
            <a:xfrm>
              <a:off x="0" y="0"/>
              <a:ext cx="6260169" cy="1300680"/>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A2F6CD8B-989A-469A-93D9-EAE12611CADF}"/>
                </a:ext>
              </a:extLst>
            </p:cNvPr>
            <p:cNvSpPr txBox="1"/>
            <p:nvPr/>
          </p:nvSpPr>
          <p:spPr>
            <a:xfrm>
              <a:off x="38096" y="38096"/>
              <a:ext cx="4856632" cy="12244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GB" sz="2000" dirty="0">
                  <a:solidFill>
                    <a:prstClr val="black"/>
                  </a:solidFill>
                  <a:latin typeface="Calibri"/>
                </a:rPr>
                <a:t>The steering group will hold all partners to account for their contributions to Early Help, ensuring all agencies make proportionate contributions and fulfil their responsibilities.</a:t>
              </a:r>
            </a:p>
          </p:txBody>
        </p:sp>
      </p:grpSp>
      <p:pic>
        <p:nvPicPr>
          <p:cNvPr id="10" name="Picture 9" descr="A picture containing Teams&#10;&#10;Description automatically generated">
            <a:extLst>
              <a:ext uri="{FF2B5EF4-FFF2-40B4-BE49-F238E27FC236}">
                <a16:creationId xmlns:a16="http://schemas.microsoft.com/office/drawing/2014/main" id="{77CA3112-7927-4BD3-B63D-E7F359844547}"/>
              </a:ext>
            </a:extLst>
          </p:cNvPr>
          <p:cNvPicPr>
            <a:picLocks noChangeAspect="1"/>
          </p:cNvPicPr>
          <p:nvPr/>
        </p:nvPicPr>
        <p:blipFill rotWithShape="1">
          <a:blip r:embed="rId8">
            <a:extLst>
              <a:ext uri="{28A0092B-C50C-407E-A947-70E740481C1C}">
                <a14:useLocalDpi xmlns:a14="http://schemas.microsoft.com/office/drawing/2010/main" val="0"/>
              </a:ext>
            </a:extLst>
          </a:blip>
          <a:srcRect l="58251" t="36667" r="1671" b="30278"/>
          <a:stretch/>
        </p:blipFill>
        <p:spPr>
          <a:xfrm>
            <a:off x="1388243" y="2743651"/>
            <a:ext cx="1969596" cy="2297863"/>
          </a:xfrm>
          <a:prstGeom prst="rect">
            <a:avLst/>
          </a:prstGeom>
        </p:spPr>
      </p:pic>
      <p:grpSp>
        <p:nvGrpSpPr>
          <p:cNvPr id="11" name="Group 10">
            <a:extLst>
              <a:ext uri="{FF2B5EF4-FFF2-40B4-BE49-F238E27FC236}">
                <a16:creationId xmlns:a16="http://schemas.microsoft.com/office/drawing/2014/main" id="{05C1C5CF-2153-44DA-9F99-32D7211396B1}"/>
              </a:ext>
            </a:extLst>
          </p:cNvPr>
          <p:cNvGrpSpPr/>
          <p:nvPr/>
        </p:nvGrpSpPr>
        <p:grpSpPr>
          <a:xfrm>
            <a:off x="0" y="5469476"/>
            <a:ext cx="12192000" cy="1388524"/>
            <a:chOff x="0" y="5469476"/>
            <a:chExt cx="12192000" cy="1388524"/>
          </a:xfrm>
        </p:grpSpPr>
        <p:sp>
          <p:nvSpPr>
            <p:cNvPr id="12" name="Rectangle 11">
              <a:extLst>
                <a:ext uri="{FF2B5EF4-FFF2-40B4-BE49-F238E27FC236}">
                  <a16:creationId xmlns:a16="http://schemas.microsoft.com/office/drawing/2014/main" id="{C17D8177-912B-45E8-A49C-F6A704C70CA4}"/>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3" name="Picture 12" descr="Graphical user interface&#10;&#10;Description automatically generated with medium confidence">
              <a:extLst>
                <a:ext uri="{FF2B5EF4-FFF2-40B4-BE49-F238E27FC236}">
                  <a16:creationId xmlns:a16="http://schemas.microsoft.com/office/drawing/2014/main" id="{FB904F98-EDD8-401B-ABAA-C51CF17BCF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900" y="5469476"/>
              <a:ext cx="2968283" cy="1248726"/>
            </a:xfrm>
            <a:prstGeom prst="rect">
              <a:avLst/>
            </a:prstGeom>
          </p:spPr>
        </p:pic>
      </p:grpSp>
    </p:spTree>
    <p:extLst>
      <p:ext uri="{BB962C8B-B14F-4D97-AF65-F5344CB8AC3E}">
        <p14:creationId xmlns:p14="http://schemas.microsoft.com/office/powerpoint/2010/main" val="127765056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A50391-267C-4D77-A402-98ABBCA53ADD}"/>
              </a:ext>
            </a:extLst>
          </p:cNvPr>
          <p:cNvGrpSpPr/>
          <p:nvPr/>
        </p:nvGrpSpPr>
        <p:grpSpPr>
          <a:xfrm>
            <a:off x="0" y="5469476"/>
            <a:ext cx="12192000" cy="1388524"/>
            <a:chOff x="0" y="5469476"/>
            <a:chExt cx="12192000" cy="1388524"/>
          </a:xfrm>
        </p:grpSpPr>
        <p:sp>
          <p:nvSpPr>
            <p:cNvPr id="12" name="Rectangle 11">
              <a:extLst>
                <a:ext uri="{FF2B5EF4-FFF2-40B4-BE49-F238E27FC236}">
                  <a16:creationId xmlns:a16="http://schemas.microsoft.com/office/drawing/2014/main" id="{D3C6F9FD-0F73-413A-902F-8439F3740D24}"/>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3" name="Picture 12" descr="Graphical user interface&#10;&#10;Description automatically generated with medium confidence">
              <a:extLst>
                <a:ext uri="{FF2B5EF4-FFF2-40B4-BE49-F238E27FC236}">
                  <a16:creationId xmlns:a16="http://schemas.microsoft.com/office/drawing/2014/main" id="{28C02443-43E7-44B6-AC4D-4C233A483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00" y="5469476"/>
              <a:ext cx="2968283" cy="1248726"/>
            </a:xfrm>
            <a:prstGeom prst="rect">
              <a:avLst/>
            </a:prstGeom>
          </p:spPr>
        </p:pic>
      </p:grpSp>
      <p:sp>
        <p:nvSpPr>
          <p:cNvPr id="4" name="Title 3">
            <a:extLst>
              <a:ext uri="{FF2B5EF4-FFF2-40B4-BE49-F238E27FC236}">
                <a16:creationId xmlns:a16="http://schemas.microsoft.com/office/drawing/2014/main" id="{7E3F499C-643F-476F-94C0-5BE4F8B199F8}"/>
              </a:ext>
            </a:extLst>
          </p:cNvPr>
          <p:cNvSpPr txBox="1">
            <a:spLocks noGrp="1"/>
          </p:cNvSpPr>
          <p:nvPr>
            <p:ph type="title"/>
          </p:nvPr>
        </p:nvSpPr>
        <p:spPr>
          <a:xfrm>
            <a:off x="1733809" y="1573099"/>
            <a:ext cx="6067571" cy="480131"/>
          </a:xfrm>
          <a:prstGeom prst="rect">
            <a:avLst/>
          </a:prstGeom>
          <a:noFill/>
        </p:spPr>
        <p:txBody>
          <a:bodyPr wrap="square" rtlCol="0">
            <a:spAutoFit/>
          </a:bodyPr>
          <a:lstStyle/>
          <a:p>
            <a:pPr algn="ctr"/>
            <a:r>
              <a:rPr lang="en-GB" sz="2800" b="1" dirty="0">
                <a:solidFill>
                  <a:schemeClr val="accent2">
                    <a:lumMod val="75000"/>
                  </a:schemeClr>
                </a:solidFill>
              </a:rPr>
              <a:t>What are the outcomes for Education?</a:t>
            </a:r>
          </a:p>
        </p:txBody>
      </p:sp>
      <p:graphicFrame>
        <p:nvGraphicFramePr>
          <p:cNvPr id="5" name="Content Placeholder 2">
            <a:extLst>
              <a:ext uri="{FF2B5EF4-FFF2-40B4-BE49-F238E27FC236}">
                <a16:creationId xmlns:a16="http://schemas.microsoft.com/office/drawing/2014/main" id="{CDADED6E-0F94-437D-AC5C-34E4F99D63DC}"/>
              </a:ext>
            </a:extLst>
          </p:cNvPr>
          <p:cNvGraphicFramePr>
            <a:graphicFrameLocks noGrp="1"/>
          </p:cNvGraphicFramePr>
          <p:nvPr>
            <p:ph idx="1"/>
          </p:nvPr>
        </p:nvGraphicFramePr>
        <p:xfrm>
          <a:off x="4234670" y="2110154"/>
          <a:ext cx="6149517" cy="3784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F2E80724-A943-43BB-A4D0-A138DF45F7CC}"/>
              </a:ext>
            </a:extLst>
          </p:cNvPr>
          <p:cNvGrpSpPr/>
          <p:nvPr/>
        </p:nvGrpSpPr>
        <p:grpSpPr>
          <a:xfrm>
            <a:off x="1909895" y="194167"/>
            <a:ext cx="6149517" cy="1339695"/>
            <a:chOff x="-154744" y="104979"/>
            <a:chExt cx="6149517" cy="1339695"/>
          </a:xfrm>
        </p:grpSpPr>
        <p:sp>
          <p:nvSpPr>
            <p:cNvPr id="7" name="Rectangle: Rounded Corners 6">
              <a:extLst>
                <a:ext uri="{FF2B5EF4-FFF2-40B4-BE49-F238E27FC236}">
                  <a16:creationId xmlns:a16="http://schemas.microsoft.com/office/drawing/2014/main" id="{61C28D84-649F-4055-87B0-EFFB81DB9973}"/>
                </a:ext>
              </a:extLst>
            </p:cNvPr>
            <p:cNvSpPr/>
            <p:nvPr/>
          </p:nvSpPr>
          <p:spPr>
            <a:xfrm>
              <a:off x="-154744" y="104979"/>
              <a:ext cx="6149517" cy="1339695"/>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55180879-2CE2-4E7D-A3D5-DC73A5B6E7C6}"/>
                </a:ext>
              </a:extLst>
            </p:cNvPr>
            <p:cNvSpPr txBox="1"/>
            <p:nvPr/>
          </p:nvSpPr>
          <p:spPr>
            <a:xfrm>
              <a:off x="95509" y="144216"/>
              <a:ext cx="4703882" cy="1261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GB" sz="2000" dirty="0">
                  <a:solidFill>
                    <a:prstClr val="black"/>
                  </a:solidFill>
                  <a:latin typeface="Calibri"/>
                </a:rPr>
                <a:t>We will ensure there is good and consistent understanding of thresholds by all practitioners, to ensure families across the borough get the help they need.</a:t>
              </a:r>
            </a:p>
          </p:txBody>
        </p:sp>
      </p:grpSp>
      <p:pic>
        <p:nvPicPr>
          <p:cNvPr id="10" name="Picture 9">
            <a:extLst>
              <a:ext uri="{FF2B5EF4-FFF2-40B4-BE49-F238E27FC236}">
                <a16:creationId xmlns:a16="http://schemas.microsoft.com/office/drawing/2014/main" id="{E4D00EC7-3ACA-4FF2-AAF2-8182E8DF3A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411" y="2158489"/>
            <a:ext cx="1703259" cy="3205728"/>
          </a:xfrm>
          <a:prstGeom prst="rect">
            <a:avLst/>
          </a:prstGeom>
        </p:spPr>
      </p:pic>
    </p:spTree>
    <p:extLst>
      <p:ext uri="{BB962C8B-B14F-4D97-AF65-F5344CB8AC3E}">
        <p14:creationId xmlns:p14="http://schemas.microsoft.com/office/powerpoint/2010/main" val="33186257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E404F9-1194-46E5-A02D-9BA09DB29EC8}"/>
              </a:ext>
            </a:extLst>
          </p:cNvPr>
          <p:cNvSpPr txBox="1"/>
          <p:nvPr/>
        </p:nvSpPr>
        <p:spPr>
          <a:xfrm>
            <a:off x="1399228" y="1752957"/>
            <a:ext cx="6666251" cy="523220"/>
          </a:xfrm>
          <a:prstGeom prst="rect">
            <a:avLst/>
          </a:prstGeom>
          <a:noFill/>
        </p:spPr>
        <p:txBody>
          <a:bodyPr wrap="square" rtlCol="0">
            <a:spAutoFit/>
          </a:bodyPr>
          <a:lstStyle/>
          <a:p>
            <a:pPr algn="ctr"/>
            <a:r>
              <a:rPr lang="en-GB" sz="2800" b="1" dirty="0">
                <a:solidFill>
                  <a:srgbClr val="ED7D31">
                    <a:lumMod val="75000"/>
                  </a:srgbClr>
                </a:solidFill>
                <a:latin typeface="Calibri"/>
              </a:rPr>
              <a:t>What are the outcomes for Education?</a:t>
            </a:r>
          </a:p>
        </p:txBody>
      </p:sp>
      <p:graphicFrame>
        <p:nvGraphicFramePr>
          <p:cNvPr id="7" name="Content Placeholder 2">
            <a:extLst>
              <a:ext uri="{FF2B5EF4-FFF2-40B4-BE49-F238E27FC236}">
                <a16:creationId xmlns:a16="http://schemas.microsoft.com/office/drawing/2014/main" id="{594B7EB5-488D-4B71-B841-1562A7F890CE}"/>
              </a:ext>
            </a:extLst>
          </p:cNvPr>
          <p:cNvGraphicFramePr>
            <a:graphicFrameLocks noGrp="1"/>
          </p:cNvGraphicFramePr>
          <p:nvPr>
            <p:ph idx="1"/>
          </p:nvPr>
        </p:nvGraphicFramePr>
        <p:xfrm>
          <a:off x="3473695" y="2391508"/>
          <a:ext cx="6997358" cy="3530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C4731869-6196-459D-B70E-9C3550019198}"/>
              </a:ext>
            </a:extLst>
          </p:cNvPr>
          <p:cNvGrpSpPr/>
          <p:nvPr/>
        </p:nvGrpSpPr>
        <p:grpSpPr>
          <a:xfrm>
            <a:off x="1912165" y="231714"/>
            <a:ext cx="6285652" cy="1407576"/>
            <a:chOff x="0" y="0"/>
            <a:chExt cx="6285652" cy="1407576"/>
          </a:xfrm>
        </p:grpSpPr>
        <p:sp>
          <p:nvSpPr>
            <p:cNvPr id="6" name="Rectangle: Rounded Corners 5">
              <a:extLst>
                <a:ext uri="{FF2B5EF4-FFF2-40B4-BE49-F238E27FC236}">
                  <a16:creationId xmlns:a16="http://schemas.microsoft.com/office/drawing/2014/main" id="{5BFDBF4C-C83A-4C09-8518-7231FB8EE7CE}"/>
                </a:ext>
              </a:extLst>
            </p:cNvPr>
            <p:cNvSpPr/>
            <p:nvPr/>
          </p:nvSpPr>
          <p:spPr>
            <a:xfrm>
              <a:off x="0" y="0"/>
              <a:ext cx="6285652" cy="1407576"/>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975190D-159E-4142-A467-04B0E0534EB9}"/>
                </a:ext>
              </a:extLst>
            </p:cNvPr>
            <p:cNvSpPr txBox="1"/>
            <p:nvPr/>
          </p:nvSpPr>
          <p:spPr>
            <a:xfrm>
              <a:off x="41226" y="41226"/>
              <a:ext cx="4766768" cy="13251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GB" sz="2000" dirty="0">
                  <a:solidFill>
                    <a:prstClr val="black"/>
                  </a:solidFill>
                  <a:latin typeface="Calibri"/>
                </a:rPr>
                <a:t>We will ensure all agencies who work with children young people and their families include Early Help in induction of new staff, and will require all partners to report progress to the steering group.</a:t>
              </a:r>
            </a:p>
          </p:txBody>
        </p:sp>
      </p:grpSp>
      <p:pic>
        <p:nvPicPr>
          <p:cNvPr id="10" name="Picture 9" descr="A picture containing vector graphics&#10;&#10;Description automatically generated">
            <a:extLst>
              <a:ext uri="{FF2B5EF4-FFF2-40B4-BE49-F238E27FC236}">
                <a16:creationId xmlns:a16="http://schemas.microsoft.com/office/drawing/2014/main" id="{E7131A9D-E9A5-4C10-AD75-350DF0891749}"/>
              </a:ext>
            </a:extLst>
          </p:cNvPr>
          <p:cNvPicPr>
            <a:picLocks noChangeAspect="1"/>
          </p:cNvPicPr>
          <p:nvPr/>
        </p:nvPicPr>
        <p:blipFill rotWithShape="1">
          <a:blip r:embed="rId8">
            <a:extLst>
              <a:ext uri="{28A0092B-C50C-407E-A947-70E740481C1C}">
                <a14:useLocalDpi xmlns:a14="http://schemas.microsoft.com/office/drawing/2010/main" val="0"/>
              </a:ext>
            </a:extLst>
          </a:blip>
          <a:srcRect l="11540" t="32418" r="35947" b="40915"/>
          <a:stretch/>
        </p:blipFill>
        <p:spPr>
          <a:xfrm>
            <a:off x="927718" y="3264567"/>
            <a:ext cx="2545977" cy="1828800"/>
          </a:xfrm>
          <a:prstGeom prst="rect">
            <a:avLst/>
          </a:prstGeom>
        </p:spPr>
      </p:pic>
      <p:grpSp>
        <p:nvGrpSpPr>
          <p:cNvPr id="11" name="Group 10">
            <a:extLst>
              <a:ext uri="{FF2B5EF4-FFF2-40B4-BE49-F238E27FC236}">
                <a16:creationId xmlns:a16="http://schemas.microsoft.com/office/drawing/2014/main" id="{AA4168D6-AC08-4050-8C64-9136E0CB9E32}"/>
              </a:ext>
            </a:extLst>
          </p:cNvPr>
          <p:cNvGrpSpPr/>
          <p:nvPr/>
        </p:nvGrpSpPr>
        <p:grpSpPr>
          <a:xfrm>
            <a:off x="0" y="5469476"/>
            <a:ext cx="12192000" cy="1388524"/>
            <a:chOff x="0" y="5469476"/>
            <a:chExt cx="12192000" cy="1388524"/>
          </a:xfrm>
        </p:grpSpPr>
        <p:sp>
          <p:nvSpPr>
            <p:cNvPr id="12" name="Rectangle 11">
              <a:extLst>
                <a:ext uri="{FF2B5EF4-FFF2-40B4-BE49-F238E27FC236}">
                  <a16:creationId xmlns:a16="http://schemas.microsoft.com/office/drawing/2014/main" id="{A68A10A5-9781-4D00-B43E-4CB48A7EEB0D}"/>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3" name="Picture 12" descr="Graphical user interface&#10;&#10;Description automatically generated with medium confidence">
              <a:extLst>
                <a:ext uri="{FF2B5EF4-FFF2-40B4-BE49-F238E27FC236}">
                  <a16:creationId xmlns:a16="http://schemas.microsoft.com/office/drawing/2014/main" id="{DE7BBED8-32DF-4B9B-BC99-402DE5DA5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900" y="5469476"/>
              <a:ext cx="2968283" cy="1248726"/>
            </a:xfrm>
            <a:prstGeom prst="rect">
              <a:avLst/>
            </a:prstGeom>
          </p:spPr>
        </p:pic>
      </p:grpSp>
    </p:spTree>
    <p:extLst>
      <p:ext uri="{BB962C8B-B14F-4D97-AF65-F5344CB8AC3E}">
        <p14:creationId xmlns:p14="http://schemas.microsoft.com/office/powerpoint/2010/main" val="40500593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6FA5FF-2C49-4D80-8368-5111CBA75A2D}"/>
              </a:ext>
            </a:extLst>
          </p:cNvPr>
          <p:cNvSpPr txBox="1"/>
          <p:nvPr/>
        </p:nvSpPr>
        <p:spPr>
          <a:xfrm>
            <a:off x="1706881" y="1492573"/>
            <a:ext cx="6358597" cy="523220"/>
          </a:xfrm>
          <a:prstGeom prst="rect">
            <a:avLst/>
          </a:prstGeom>
          <a:noFill/>
        </p:spPr>
        <p:txBody>
          <a:bodyPr wrap="square" rtlCol="0">
            <a:spAutoFit/>
          </a:bodyPr>
          <a:lstStyle/>
          <a:p>
            <a:pPr algn="ctr"/>
            <a:r>
              <a:rPr lang="en-GB" sz="2800" b="1" dirty="0">
                <a:solidFill>
                  <a:srgbClr val="ED7D31">
                    <a:lumMod val="75000"/>
                  </a:srgbClr>
                </a:solidFill>
                <a:latin typeface="Calibri"/>
              </a:rPr>
              <a:t>What are the outcomes for Education?</a:t>
            </a:r>
          </a:p>
        </p:txBody>
      </p:sp>
      <p:graphicFrame>
        <p:nvGraphicFramePr>
          <p:cNvPr id="5" name="Content Placeholder 2">
            <a:extLst>
              <a:ext uri="{FF2B5EF4-FFF2-40B4-BE49-F238E27FC236}">
                <a16:creationId xmlns:a16="http://schemas.microsoft.com/office/drawing/2014/main" id="{4A58F017-B1B5-49AE-813E-3A3FA16A72FF}"/>
              </a:ext>
            </a:extLst>
          </p:cNvPr>
          <p:cNvGraphicFramePr>
            <a:graphicFrameLocks/>
          </p:cNvGraphicFramePr>
          <p:nvPr/>
        </p:nvGraphicFramePr>
        <p:xfrm>
          <a:off x="3714061" y="2020783"/>
          <a:ext cx="6927020" cy="3789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78D6D05-2945-4C77-ACB8-B70DA9F80A20}"/>
              </a:ext>
            </a:extLst>
          </p:cNvPr>
          <p:cNvGrpSpPr/>
          <p:nvPr/>
        </p:nvGrpSpPr>
        <p:grpSpPr>
          <a:xfrm>
            <a:off x="1911935" y="126383"/>
            <a:ext cx="6736278" cy="1366191"/>
            <a:chOff x="0" y="0"/>
            <a:chExt cx="6736278" cy="1366191"/>
          </a:xfrm>
        </p:grpSpPr>
        <p:sp>
          <p:nvSpPr>
            <p:cNvPr id="6" name="Rectangle: Rounded Corners 5">
              <a:extLst>
                <a:ext uri="{FF2B5EF4-FFF2-40B4-BE49-F238E27FC236}">
                  <a16:creationId xmlns:a16="http://schemas.microsoft.com/office/drawing/2014/main" id="{594EC44D-85D7-45A6-B92A-C497873B8BEA}"/>
                </a:ext>
              </a:extLst>
            </p:cNvPr>
            <p:cNvSpPr/>
            <p:nvPr/>
          </p:nvSpPr>
          <p:spPr>
            <a:xfrm>
              <a:off x="0" y="0"/>
              <a:ext cx="6736278" cy="1366191"/>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7B47294A-6638-403D-9702-B6920909153D}"/>
                </a:ext>
              </a:extLst>
            </p:cNvPr>
            <p:cNvSpPr txBox="1"/>
            <p:nvPr/>
          </p:nvSpPr>
          <p:spPr>
            <a:xfrm>
              <a:off x="40014" y="40014"/>
              <a:ext cx="5262052" cy="128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GB" sz="2000" dirty="0">
                  <a:solidFill>
                    <a:prstClr val="black"/>
                  </a:solidFill>
                  <a:latin typeface="Calibri"/>
                </a:rPr>
                <a:t>We will clarify our governance arrangements to maximise our strategic capacity and oversight to drive this work forward.</a:t>
              </a:r>
            </a:p>
          </p:txBody>
        </p:sp>
      </p:grpSp>
      <p:grpSp>
        <p:nvGrpSpPr>
          <p:cNvPr id="9" name="Group 8">
            <a:extLst>
              <a:ext uri="{FF2B5EF4-FFF2-40B4-BE49-F238E27FC236}">
                <a16:creationId xmlns:a16="http://schemas.microsoft.com/office/drawing/2014/main" id="{1003A8C0-6B61-4B61-B4C6-743CC6B110C1}"/>
              </a:ext>
            </a:extLst>
          </p:cNvPr>
          <p:cNvGrpSpPr/>
          <p:nvPr/>
        </p:nvGrpSpPr>
        <p:grpSpPr>
          <a:xfrm>
            <a:off x="0" y="5469476"/>
            <a:ext cx="12192000" cy="1388524"/>
            <a:chOff x="0" y="5469476"/>
            <a:chExt cx="12192000" cy="1388524"/>
          </a:xfrm>
        </p:grpSpPr>
        <p:sp>
          <p:nvSpPr>
            <p:cNvPr id="10" name="Rectangle 9">
              <a:extLst>
                <a:ext uri="{FF2B5EF4-FFF2-40B4-BE49-F238E27FC236}">
                  <a16:creationId xmlns:a16="http://schemas.microsoft.com/office/drawing/2014/main" id="{D2C49829-534A-4CC1-B6FB-AD7065253CAA}"/>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1" name="Picture 10" descr="Graphical user interface&#10;&#10;Description automatically generated with medium confidence">
              <a:extLst>
                <a:ext uri="{FF2B5EF4-FFF2-40B4-BE49-F238E27FC236}">
                  <a16:creationId xmlns:a16="http://schemas.microsoft.com/office/drawing/2014/main" id="{3E164949-9845-46E1-923A-0A4976A400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900" y="5469476"/>
              <a:ext cx="2968283" cy="1248726"/>
            </a:xfrm>
            <a:prstGeom prst="rect">
              <a:avLst/>
            </a:prstGeom>
          </p:spPr>
        </p:pic>
      </p:grpSp>
    </p:spTree>
    <p:extLst>
      <p:ext uri="{BB962C8B-B14F-4D97-AF65-F5344CB8AC3E}">
        <p14:creationId xmlns:p14="http://schemas.microsoft.com/office/powerpoint/2010/main" val="5936578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lstStyle/>
          <a:p>
            <a:pPr algn="ctr"/>
            <a:r>
              <a:rPr lang="en-GB" dirty="0">
                <a:latin typeface="Arial" panose="020B0604020202020204" pitchFamily="34" charset="0"/>
                <a:cs typeface="Arial" panose="020B0604020202020204" pitchFamily="34" charset="0"/>
              </a:rPr>
              <a:t>Welcome and Introductions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3" y="1862942"/>
            <a:ext cx="10233074" cy="2956708"/>
          </a:xfrm>
        </p:spPr>
        <p:txBody>
          <a:bodyPr>
            <a:normAutofit/>
          </a:bodyPr>
          <a:lstStyle/>
          <a:p>
            <a:pPr marL="0" indent="0">
              <a:buNone/>
            </a:pPr>
            <a:r>
              <a:rPr lang="en-GB" sz="2400" b="1" dirty="0">
                <a:effectLst/>
                <a:latin typeface="Arial" panose="020B0604020202020204" pitchFamily="34" charset="0"/>
                <a:ea typeface="Calibri" panose="020F0502020204030204" pitchFamily="34" charset="0"/>
              </a:rPr>
              <a:t>Five key priority areas for the Early Help Strategy:</a:t>
            </a:r>
            <a:endParaRPr lang="en-GB" sz="2400" b="1" dirty="0">
              <a:effectLst/>
              <a:latin typeface="Arial" panose="020B0604020202020204" pitchFamily="34" charset="0"/>
              <a:ea typeface="Times New Roman" panose="02020603050405020304" pitchFamily="18" charset="0"/>
            </a:endParaRPr>
          </a:p>
          <a:p>
            <a:pPr marL="457200" indent="-457200">
              <a:buFont typeface="+mj-lt"/>
              <a:buAutoNum type="arabicPeriod"/>
            </a:pPr>
            <a:r>
              <a:rPr lang="en-GB" sz="2400" dirty="0">
                <a:effectLst/>
                <a:latin typeface="Arial" panose="020B0604020202020204" pitchFamily="34" charset="0"/>
                <a:ea typeface="Times New Roman" panose="02020603050405020304" pitchFamily="18" charset="0"/>
              </a:rPr>
              <a:t>Develop our culture and practice</a:t>
            </a:r>
            <a:endParaRPr lang="en-GB"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n-GB" sz="2400" dirty="0">
                <a:effectLst/>
                <a:latin typeface="Arial" panose="020B0604020202020204" pitchFamily="34" charset="0"/>
                <a:ea typeface="Times New Roman" panose="02020603050405020304" pitchFamily="18" charset="0"/>
              </a:rPr>
              <a:t>Build our capacity – help even earlier</a:t>
            </a:r>
            <a:endParaRPr lang="en-GB"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n-GB" sz="2400" dirty="0">
                <a:effectLst/>
                <a:latin typeface="Arial" panose="020B0604020202020204" pitchFamily="34" charset="0"/>
                <a:ea typeface="Times New Roman" panose="02020603050405020304" pitchFamily="18" charset="0"/>
              </a:rPr>
              <a:t>Make better use of information</a:t>
            </a:r>
            <a:endParaRPr lang="en-GB"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n-GB" sz="2400" dirty="0">
                <a:effectLst/>
                <a:latin typeface="Arial" panose="020B0604020202020204" pitchFamily="34" charset="0"/>
                <a:ea typeface="Times New Roman" panose="02020603050405020304" pitchFamily="18" charset="0"/>
              </a:rPr>
              <a:t>The family experience</a:t>
            </a:r>
            <a:endParaRPr lang="en-GB"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n-GB" sz="2400" dirty="0">
                <a:effectLst/>
                <a:latin typeface="Arial" panose="020B0604020202020204" pitchFamily="34" charset="0"/>
                <a:ea typeface="Times New Roman" panose="02020603050405020304" pitchFamily="18" charset="0"/>
              </a:rPr>
              <a:t>Focus on priority areas</a:t>
            </a:r>
            <a:endParaRPr lang="en-GB" sz="2400" dirty="0">
              <a:effectLst/>
              <a:latin typeface="Times New Roman" panose="02020603050405020304" pitchFamily="18" charset="0"/>
              <a:ea typeface="Times New Roman" panose="02020603050405020304" pitchFamily="18"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136251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6FA5FF-2C49-4D80-8368-5111CBA75A2D}"/>
              </a:ext>
            </a:extLst>
          </p:cNvPr>
          <p:cNvSpPr txBox="1"/>
          <p:nvPr/>
        </p:nvSpPr>
        <p:spPr>
          <a:xfrm>
            <a:off x="1805355" y="1516599"/>
            <a:ext cx="6244220" cy="523220"/>
          </a:xfrm>
          <a:prstGeom prst="rect">
            <a:avLst/>
          </a:prstGeom>
          <a:noFill/>
        </p:spPr>
        <p:txBody>
          <a:bodyPr wrap="square" rtlCol="0">
            <a:spAutoFit/>
          </a:bodyPr>
          <a:lstStyle/>
          <a:p>
            <a:pPr algn="ctr"/>
            <a:r>
              <a:rPr lang="en-GB" sz="2800" b="1" dirty="0">
                <a:solidFill>
                  <a:srgbClr val="ED7D31">
                    <a:lumMod val="75000"/>
                  </a:srgbClr>
                </a:solidFill>
                <a:latin typeface="Calibri"/>
              </a:rPr>
              <a:t>What are the outcomes for Education?</a:t>
            </a:r>
          </a:p>
        </p:txBody>
      </p:sp>
      <p:graphicFrame>
        <p:nvGraphicFramePr>
          <p:cNvPr id="5" name="Content Placeholder 2">
            <a:extLst>
              <a:ext uri="{FF2B5EF4-FFF2-40B4-BE49-F238E27FC236}">
                <a16:creationId xmlns:a16="http://schemas.microsoft.com/office/drawing/2014/main" id="{4667A8FD-0E56-4ED8-9D8B-9FFD9BB1DD5E}"/>
              </a:ext>
            </a:extLst>
          </p:cNvPr>
          <p:cNvGraphicFramePr>
            <a:graphicFrameLocks/>
          </p:cNvGraphicFramePr>
          <p:nvPr/>
        </p:nvGraphicFramePr>
        <p:xfrm>
          <a:off x="3292155" y="2039815"/>
          <a:ext cx="7192965" cy="380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1190B0D5-0486-434A-971B-5DC89A9C4014}"/>
              </a:ext>
            </a:extLst>
          </p:cNvPr>
          <p:cNvGrpSpPr/>
          <p:nvPr/>
        </p:nvGrpSpPr>
        <p:grpSpPr>
          <a:xfrm>
            <a:off x="1955609" y="105973"/>
            <a:ext cx="6339441" cy="1433774"/>
            <a:chOff x="15" y="7"/>
            <a:chExt cx="6339441" cy="1433774"/>
          </a:xfrm>
        </p:grpSpPr>
        <p:sp>
          <p:nvSpPr>
            <p:cNvPr id="6" name="Rectangle: Rounded Corners 5">
              <a:extLst>
                <a:ext uri="{FF2B5EF4-FFF2-40B4-BE49-F238E27FC236}">
                  <a16:creationId xmlns:a16="http://schemas.microsoft.com/office/drawing/2014/main" id="{6B5FFBCF-3EB0-4093-9AD3-7A8653BC27EA}"/>
                </a:ext>
              </a:extLst>
            </p:cNvPr>
            <p:cNvSpPr/>
            <p:nvPr/>
          </p:nvSpPr>
          <p:spPr>
            <a:xfrm>
              <a:off x="15" y="7"/>
              <a:ext cx="6339441" cy="1433774"/>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A9BA6A37-A00E-4D50-A259-99B08F36A79A}"/>
                </a:ext>
              </a:extLst>
            </p:cNvPr>
            <p:cNvSpPr txBox="1"/>
            <p:nvPr/>
          </p:nvSpPr>
          <p:spPr>
            <a:xfrm>
              <a:off x="42009" y="42001"/>
              <a:ext cx="4792286" cy="1349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GB" sz="2000" dirty="0">
                  <a:solidFill>
                    <a:prstClr val="black"/>
                  </a:solidFill>
                  <a:latin typeface="Calibri"/>
                </a:rPr>
                <a:t>We will ensure there is clarity about who can and should act as a lead professional, and what this means.</a:t>
              </a:r>
            </a:p>
          </p:txBody>
        </p:sp>
      </p:grpSp>
      <p:pic>
        <p:nvPicPr>
          <p:cNvPr id="9" name="Picture 8" descr="A picture containing clipart, vector graphics&#10;&#10;Description automatically generated">
            <a:extLst>
              <a:ext uri="{FF2B5EF4-FFF2-40B4-BE49-F238E27FC236}">
                <a16:creationId xmlns:a16="http://schemas.microsoft.com/office/drawing/2014/main" id="{44C859A9-D4A9-494A-94E6-A88E441E7704}"/>
              </a:ext>
            </a:extLst>
          </p:cNvPr>
          <p:cNvPicPr>
            <a:picLocks noChangeAspect="1"/>
          </p:cNvPicPr>
          <p:nvPr/>
        </p:nvPicPr>
        <p:blipFill rotWithShape="1">
          <a:blip r:embed="rId8">
            <a:extLst>
              <a:ext uri="{28A0092B-C50C-407E-A947-70E740481C1C}">
                <a14:useLocalDpi xmlns:a14="http://schemas.microsoft.com/office/drawing/2010/main" val="0"/>
              </a:ext>
            </a:extLst>
          </a:blip>
          <a:srcRect r="31510" b="68366"/>
          <a:stretch/>
        </p:blipFill>
        <p:spPr>
          <a:xfrm>
            <a:off x="337292" y="2950373"/>
            <a:ext cx="3320622" cy="2169459"/>
          </a:xfrm>
          <a:prstGeom prst="rect">
            <a:avLst/>
          </a:prstGeom>
        </p:spPr>
      </p:pic>
      <p:grpSp>
        <p:nvGrpSpPr>
          <p:cNvPr id="10" name="Group 9">
            <a:extLst>
              <a:ext uri="{FF2B5EF4-FFF2-40B4-BE49-F238E27FC236}">
                <a16:creationId xmlns:a16="http://schemas.microsoft.com/office/drawing/2014/main" id="{43DA15EA-030F-4DB1-B07F-F3A293A71395}"/>
              </a:ext>
            </a:extLst>
          </p:cNvPr>
          <p:cNvGrpSpPr/>
          <p:nvPr/>
        </p:nvGrpSpPr>
        <p:grpSpPr>
          <a:xfrm>
            <a:off x="0" y="5469476"/>
            <a:ext cx="12192000" cy="1388524"/>
            <a:chOff x="0" y="5469476"/>
            <a:chExt cx="12192000" cy="1388524"/>
          </a:xfrm>
        </p:grpSpPr>
        <p:sp>
          <p:nvSpPr>
            <p:cNvPr id="11" name="Rectangle 10">
              <a:extLst>
                <a:ext uri="{FF2B5EF4-FFF2-40B4-BE49-F238E27FC236}">
                  <a16:creationId xmlns:a16="http://schemas.microsoft.com/office/drawing/2014/main" id="{E05CE01C-7458-41DF-9BF7-6015E0EA40F5}"/>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2" name="Picture 11" descr="Graphical user interface&#10;&#10;Description automatically generated with medium confidence">
              <a:extLst>
                <a:ext uri="{FF2B5EF4-FFF2-40B4-BE49-F238E27FC236}">
                  <a16:creationId xmlns:a16="http://schemas.microsoft.com/office/drawing/2014/main" id="{D670ED55-B913-4F04-9A69-188E5E9B8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900" y="5469476"/>
              <a:ext cx="2968283" cy="1248726"/>
            </a:xfrm>
            <a:prstGeom prst="rect">
              <a:avLst/>
            </a:prstGeom>
          </p:spPr>
        </p:pic>
      </p:grpSp>
    </p:spTree>
    <p:extLst>
      <p:ext uri="{BB962C8B-B14F-4D97-AF65-F5344CB8AC3E}">
        <p14:creationId xmlns:p14="http://schemas.microsoft.com/office/powerpoint/2010/main" val="34993074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F8F73-9B50-4349-90DE-11AAE7A90018}"/>
              </a:ext>
            </a:extLst>
          </p:cNvPr>
          <p:cNvSpPr txBox="1"/>
          <p:nvPr/>
        </p:nvSpPr>
        <p:spPr>
          <a:xfrm>
            <a:off x="1808921" y="225287"/>
            <a:ext cx="6158082" cy="523220"/>
          </a:xfrm>
          <a:prstGeom prst="rect">
            <a:avLst/>
          </a:prstGeom>
          <a:noFill/>
        </p:spPr>
        <p:txBody>
          <a:bodyPr wrap="square" rtlCol="0">
            <a:spAutoFit/>
          </a:bodyPr>
          <a:lstStyle/>
          <a:p>
            <a:pPr algn="ctr"/>
            <a:r>
              <a:rPr lang="en-GB" sz="2800" b="1" dirty="0">
                <a:solidFill>
                  <a:srgbClr val="ED7D31">
                    <a:lumMod val="75000"/>
                  </a:srgbClr>
                </a:solidFill>
                <a:latin typeface="Calibri"/>
              </a:rPr>
              <a:t>What are the outcomes for Education?</a:t>
            </a:r>
          </a:p>
        </p:txBody>
      </p:sp>
      <p:grpSp>
        <p:nvGrpSpPr>
          <p:cNvPr id="4" name="Group 3">
            <a:extLst>
              <a:ext uri="{FF2B5EF4-FFF2-40B4-BE49-F238E27FC236}">
                <a16:creationId xmlns:a16="http://schemas.microsoft.com/office/drawing/2014/main" id="{4191E1A8-9F82-4B78-BD51-1A843823DC48}"/>
              </a:ext>
            </a:extLst>
          </p:cNvPr>
          <p:cNvGrpSpPr/>
          <p:nvPr/>
        </p:nvGrpSpPr>
        <p:grpSpPr>
          <a:xfrm>
            <a:off x="0" y="5441023"/>
            <a:ext cx="12192000" cy="1416977"/>
            <a:chOff x="0" y="5441023"/>
            <a:chExt cx="12192000" cy="1416977"/>
          </a:xfrm>
        </p:grpSpPr>
        <p:sp>
          <p:nvSpPr>
            <p:cNvPr id="6" name="Rectangle 5">
              <a:extLst>
                <a:ext uri="{FF2B5EF4-FFF2-40B4-BE49-F238E27FC236}">
                  <a16:creationId xmlns:a16="http://schemas.microsoft.com/office/drawing/2014/main" id="{A8F35FB5-04F7-4958-9D5D-C7DEB578FF14}"/>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7" name="Picture 6" descr="Graphical user interface&#10;&#10;Description automatically generated with medium confidence">
              <a:extLst>
                <a:ext uri="{FF2B5EF4-FFF2-40B4-BE49-F238E27FC236}">
                  <a16:creationId xmlns:a16="http://schemas.microsoft.com/office/drawing/2014/main" id="{7D9CEB25-A07E-4A67-9CA1-0EB721FEF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4" y="5441023"/>
              <a:ext cx="2968283" cy="1248726"/>
            </a:xfrm>
            <a:prstGeom prst="rect">
              <a:avLst/>
            </a:prstGeom>
          </p:spPr>
        </p:pic>
      </p:grpSp>
      <p:graphicFrame>
        <p:nvGraphicFramePr>
          <p:cNvPr id="5" name="Content Placeholder 2">
            <a:extLst>
              <a:ext uri="{FF2B5EF4-FFF2-40B4-BE49-F238E27FC236}">
                <a16:creationId xmlns:a16="http://schemas.microsoft.com/office/drawing/2014/main" id="{12291185-322D-41DF-A209-D546449A4703}"/>
              </a:ext>
            </a:extLst>
          </p:cNvPr>
          <p:cNvGraphicFramePr>
            <a:graphicFrameLocks/>
          </p:cNvGraphicFramePr>
          <p:nvPr/>
        </p:nvGraphicFramePr>
        <p:xfrm>
          <a:off x="1808921" y="748507"/>
          <a:ext cx="8574156" cy="51009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2529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F8F73-9B50-4349-90DE-11AAE7A90018}"/>
              </a:ext>
            </a:extLst>
          </p:cNvPr>
          <p:cNvSpPr txBox="1"/>
          <p:nvPr/>
        </p:nvSpPr>
        <p:spPr>
          <a:xfrm>
            <a:off x="1808922" y="225287"/>
            <a:ext cx="6017405" cy="523220"/>
          </a:xfrm>
          <a:prstGeom prst="rect">
            <a:avLst/>
          </a:prstGeom>
          <a:noFill/>
        </p:spPr>
        <p:txBody>
          <a:bodyPr wrap="square" rtlCol="0">
            <a:spAutoFit/>
          </a:bodyPr>
          <a:lstStyle/>
          <a:p>
            <a:pPr algn="ctr"/>
            <a:r>
              <a:rPr lang="en-GB" sz="2800" b="1" dirty="0">
                <a:solidFill>
                  <a:srgbClr val="ED7D31">
                    <a:lumMod val="75000"/>
                  </a:srgbClr>
                </a:solidFill>
                <a:latin typeface="Calibri"/>
              </a:rPr>
              <a:t>What are the outcomes for Education?</a:t>
            </a:r>
          </a:p>
        </p:txBody>
      </p:sp>
      <p:graphicFrame>
        <p:nvGraphicFramePr>
          <p:cNvPr id="5" name="Content Placeholder 2">
            <a:extLst>
              <a:ext uri="{FF2B5EF4-FFF2-40B4-BE49-F238E27FC236}">
                <a16:creationId xmlns:a16="http://schemas.microsoft.com/office/drawing/2014/main" id="{60749F84-D040-49D5-8459-CB0EC0CD2FDC}"/>
              </a:ext>
            </a:extLst>
          </p:cNvPr>
          <p:cNvGraphicFramePr>
            <a:graphicFrameLocks/>
          </p:cNvGraphicFramePr>
          <p:nvPr>
            <p:extLst>
              <p:ext uri="{D42A27DB-BD31-4B8C-83A1-F6EECF244321}">
                <p14:modId xmlns:p14="http://schemas.microsoft.com/office/powerpoint/2010/main" val="3199998495"/>
              </p:ext>
            </p:extLst>
          </p:nvPr>
        </p:nvGraphicFramePr>
        <p:xfrm>
          <a:off x="1808921" y="748507"/>
          <a:ext cx="8574156" cy="5100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91546859-E422-4DFB-8AC5-BF56BA1C7192}"/>
              </a:ext>
            </a:extLst>
          </p:cNvPr>
          <p:cNvGrpSpPr/>
          <p:nvPr/>
        </p:nvGrpSpPr>
        <p:grpSpPr>
          <a:xfrm>
            <a:off x="0" y="5618916"/>
            <a:ext cx="12192000" cy="1239084"/>
            <a:chOff x="0" y="5618916"/>
            <a:chExt cx="12192000" cy="1239084"/>
          </a:xfrm>
        </p:grpSpPr>
        <p:sp>
          <p:nvSpPr>
            <p:cNvPr id="6" name="Rectangle 5">
              <a:extLst>
                <a:ext uri="{FF2B5EF4-FFF2-40B4-BE49-F238E27FC236}">
                  <a16:creationId xmlns:a16="http://schemas.microsoft.com/office/drawing/2014/main" id="{1D3A0B92-1736-4CD4-9DB6-3A3F368B2312}"/>
                </a:ext>
              </a:extLst>
            </p:cNvPr>
            <p:cNvSpPr/>
            <p:nvPr/>
          </p:nvSpPr>
          <p:spPr>
            <a:xfrm>
              <a:off x="0" y="5743061"/>
              <a:ext cx="12192000" cy="111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7" name="Picture 6" descr="Graphical user interface&#10;&#10;Description automatically generated with medium confidence">
              <a:extLst>
                <a:ext uri="{FF2B5EF4-FFF2-40B4-BE49-F238E27FC236}">
                  <a16:creationId xmlns:a16="http://schemas.microsoft.com/office/drawing/2014/main" id="{54F849A9-FC69-4C6E-9789-4C217241ACC4}"/>
                </a:ext>
              </a:extLst>
            </p:cNvPr>
            <p:cNvPicPr>
              <a:picLocks noChangeAspect="1"/>
            </p:cNvPicPr>
            <p:nvPr/>
          </p:nvPicPr>
          <p:blipFill rotWithShape="1">
            <a:blip r:embed="rId8">
              <a:extLst>
                <a:ext uri="{28A0092B-C50C-407E-A947-70E740481C1C}">
                  <a14:useLocalDpi xmlns:a14="http://schemas.microsoft.com/office/drawing/2010/main" val="0"/>
                </a:ext>
              </a:extLst>
            </a:blip>
            <a:srcRect t="10714" r="4833"/>
            <a:stretch/>
          </p:blipFill>
          <p:spPr>
            <a:xfrm>
              <a:off x="324779" y="5618916"/>
              <a:ext cx="2824821" cy="1114939"/>
            </a:xfrm>
            <a:prstGeom prst="rect">
              <a:avLst/>
            </a:prstGeom>
          </p:spPr>
        </p:pic>
      </p:grpSp>
    </p:spTree>
    <p:extLst>
      <p:ext uri="{BB962C8B-B14F-4D97-AF65-F5344CB8AC3E}">
        <p14:creationId xmlns:p14="http://schemas.microsoft.com/office/powerpoint/2010/main" val="40153970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452120" y="537198"/>
            <a:ext cx="12192000" cy="1325563"/>
          </a:xfrm>
        </p:spPr>
        <p:txBody>
          <a:bodyPr>
            <a:normAutofit/>
          </a:bodyPr>
          <a:lstStyle/>
          <a:p>
            <a:r>
              <a:rPr lang="en-GB" dirty="0">
                <a:effectLst/>
                <a:latin typeface="Arial" panose="020B0604020202020204" pitchFamily="34" charset="0"/>
                <a:ea typeface="Calibri" panose="020F0502020204030204" pitchFamily="34" charset="0"/>
                <a:cs typeface="Arial" panose="020B0604020202020204" pitchFamily="34" charset="0"/>
              </a:rPr>
              <a:t>Build our capacity; </a:t>
            </a:r>
            <a:br>
              <a:rPr lang="en-GB" dirty="0">
                <a:effectLst/>
                <a:latin typeface="Arial" panose="020B0604020202020204" pitchFamily="34" charset="0"/>
                <a:ea typeface="Calibri" panose="020F0502020204030204" pitchFamily="34" charset="0"/>
                <a:cs typeface="Arial" panose="020B0604020202020204" pitchFamily="34" charset="0"/>
              </a:rPr>
            </a:br>
            <a:r>
              <a:rPr lang="en-GB" dirty="0">
                <a:effectLst/>
                <a:latin typeface="Arial" panose="020B0604020202020204" pitchFamily="34" charset="0"/>
                <a:ea typeface="Calibri" panose="020F0502020204030204" pitchFamily="34" charset="0"/>
                <a:cs typeface="Arial" panose="020B0604020202020204" pitchFamily="34" charset="0"/>
              </a:rPr>
              <a:t>help even earlier</a:t>
            </a:r>
            <a:endParaRPr lang="en-GB"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63" y="5372306"/>
            <a:ext cx="2968283" cy="1248726"/>
          </a:xfrm>
          <a:prstGeom prst="rect">
            <a:avLst/>
          </a:prstGeom>
        </p:spPr>
      </p:pic>
      <p:pic>
        <p:nvPicPr>
          <p:cNvPr id="5" name="AdobeStock_92492841-small.jpg" descr="AdobeStock_92492841-small.jpg">
            <a:extLst>
              <a:ext uri="{FF2B5EF4-FFF2-40B4-BE49-F238E27FC236}">
                <a16:creationId xmlns:a16="http://schemas.microsoft.com/office/drawing/2014/main" id="{90160C53-0065-4FB0-8878-1D1C7230C53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21062" y="1745640"/>
            <a:ext cx="5270938" cy="5112360"/>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8" y="900"/>
                </a:lnTo>
                <a:cubicBezTo>
                  <a:pt x="37" y="1590"/>
                  <a:pt x="0" y="2290"/>
                  <a:pt x="0" y="2998"/>
                </a:cubicBezTo>
                <a:cubicBezTo>
                  <a:pt x="0" y="10781"/>
                  <a:pt x="4418" y="17615"/>
                  <a:pt x="11072" y="21490"/>
                </a:cubicBezTo>
                <a:lnTo>
                  <a:pt x="11270" y="21600"/>
                </a:lnTo>
                <a:lnTo>
                  <a:pt x="21600" y="21600"/>
                </a:lnTo>
                <a:lnTo>
                  <a:pt x="21600" y="0"/>
                </a:lnTo>
                <a:lnTo>
                  <a:pt x="224" y="0"/>
                </a:lnTo>
                <a:close/>
              </a:path>
            </a:pathLst>
          </a:custGeom>
          <a:ln w="12700">
            <a:miter lim="400000"/>
          </a:ln>
        </p:spPr>
      </p:pic>
      <p:pic>
        <p:nvPicPr>
          <p:cNvPr id="6" name="Picture 5">
            <a:extLst>
              <a:ext uri="{FF2B5EF4-FFF2-40B4-BE49-F238E27FC236}">
                <a16:creationId xmlns:a16="http://schemas.microsoft.com/office/drawing/2014/main" id="{209B7035-3701-4FBE-8455-6781E0C79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2" y="126609"/>
            <a:ext cx="5270938" cy="1953486"/>
          </a:xfrm>
          <a:prstGeom prst="rect">
            <a:avLst/>
          </a:prstGeom>
        </p:spPr>
      </p:pic>
      <p:sp>
        <p:nvSpPr>
          <p:cNvPr id="7" name="Safe Families recruit, train and support volunteers  in the community.  Volunteers help in 3 ways:">
            <a:extLst>
              <a:ext uri="{FF2B5EF4-FFF2-40B4-BE49-F238E27FC236}">
                <a16:creationId xmlns:a16="http://schemas.microsoft.com/office/drawing/2014/main" id="{F203C119-EBA3-41F8-92E2-E24F4E3C113C}"/>
              </a:ext>
            </a:extLst>
          </p:cNvPr>
          <p:cNvSpPr txBox="1"/>
          <p:nvPr/>
        </p:nvSpPr>
        <p:spPr>
          <a:xfrm>
            <a:off x="452120" y="2241552"/>
            <a:ext cx="5919032" cy="286232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000">
                <a:solidFill>
                  <a:srgbClr val="293377"/>
                </a:solidFill>
                <a:latin typeface="Gill Sans Light"/>
                <a:ea typeface="Gill Sans Light"/>
                <a:cs typeface="Gill Sans Light"/>
                <a:sym typeface="Gill Sans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Verdana" panose="020B0604030504040204" pitchFamily="34" charset="0"/>
                <a:cs typeface="Arial" panose="020B0604020202020204" pitchFamily="34" charset="0"/>
                <a:sym typeface="Gill Sans Light"/>
              </a:rPr>
              <a:t>How Safe Families support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Verdana" panose="020B0604030504040204" pitchFamily="34" charset="0"/>
              <a:cs typeface="Arial" panose="020B0604020202020204" pitchFamily="34" charset="0"/>
              <a:sym typeface="Gill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Verdana" panose="020B0604030504040204" pitchFamily="34" charset="0"/>
                <a:cs typeface="Arial" panose="020B0604020202020204" pitchFamily="34" charset="0"/>
                <a:sym typeface="Gill Sans Light"/>
              </a:rPr>
              <a:t>Safe Families recruit, train and support volunteers in the community</a:t>
            </a:r>
            <a:r>
              <a:rPr kumimoji="0" lang="en-US" sz="24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Verdana" panose="020B0604030504040204" pitchFamily="34" charset="0"/>
                <a:cs typeface="Arial" panose="020B0604020202020204" pitchFamily="34" charset="0"/>
                <a:sym typeface="Gill Sans Light"/>
              </a:rPr>
              <a:t> to build relationships that bring hope to those in need</a:t>
            </a:r>
            <a:r>
              <a:rPr kumimoji="0" sz="24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Verdana" panose="020B0604030504040204" pitchFamily="34" charset="0"/>
                <a:cs typeface="Arial" panose="020B0604020202020204" pitchFamily="34" charset="0"/>
                <a:sym typeface="Gill Sans Light"/>
              </a:rPr>
              <a:t>. </a:t>
            </a:r>
          </a:p>
        </p:txBody>
      </p:sp>
    </p:spTree>
    <p:extLst>
      <p:ext uri="{BB962C8B-B14F-4D97-AF65-F5344CB8AC3E}">
        <p14:creationId xmlns:p14="http://schemas.microsoft.com/office/powerpoint/2010/main" val="3621906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normAutofit/>
          </a:bodyPr>
          <a:lstStyle/>
          <a:p>
            <a:pPr algn="ctr"/>
            <a:r>
              <a:rPr lang="en-GB" sz="2400" dirty="0">
                <a:latin typeface="Arial" panose="020B0604020202020204" pitchFamily="34" charset="0"/>
                <a:cs typeface="Arial" panose="020B0604020202020204" pitchFamily="34" charset="0"/>
              </a:rPr>
              <a:t>Tam’s Story </a:t>
            </a:r>
            <a:r>
              <a:rPr lang="en-GB" sz="2400" dirty="0">
                <a:latin typeface="Arial" panose="020B0604020202020204" pitchFamily="34" charset="0"/>
                <a:cs typeface="Arial" panose="020B0604020202020204" pitchFamily="34" charset="0"/>
                <a:hlinkClick r:id="rId3"/>
              </a:rPr>
              <a:t>https://vimeo.com/545966647</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5" name="Picture 4">
            <a:extLst>
              <a:ext uri="{FF2B5EF4-FFF2-40B4-BE49-F238E27FC236}">
                <a16:creationId xmlns:a16="http://schemas.microsoft.com/office/drawing/2014/main" id="{56C84C68-1D82-45AA-8DB7-E4A2FC10C2A2}"/>
              </a:ext>
            </a:extLst>
          </p:cNvPr>
          <p:cNvPicPr>
            <a:picLocks noChangeAspect="1"/>
          </p:cNvPicPr>
          <p:nvPr/>
        </p:nvPicPr>
        <p:blipFill rotWithShape="1">
          <a:blip r:embed="rId5"/>
          <a:srcRect l="14845" t="18318" r="15033" b="18040"/>
          <a:stretch/>
        </p:blipFill>
        <p:spPr>
          <a:xfrm>
            <a:off x="2019300" y="1305050"/>
            <a:ext cx="8324850" cy="4247900"/>
          </a:xfrm>
          <a:prstGeom prst="rect">
            <a:avLst/>
          </a:prstGeom>
        </p:spPr>
      </p:pic>
    </p:spTree>
    <p:extLst>
      <p:ext uri="{BB962C8B-B14F-4D97-AF65-F5344CB8AC3E}">
        <p14:creationId xmlns:p14="http://schemas.microsoft.com/office/powerpoint/2010/main" val="235968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0" y="470900"/>
            <a:ext cx="12192000" cy="1325563"/>
          </a:xfrm>
        </p:spPr>
        <p:txBody>
          <a:bodyPr>
            <a:normAutofit/>
          </a:bodyPr>
          <a:lstStyle/>
          <a:p>
            <a:pPr algn="ctr"/>
            <a:r>
              <a:rPr lang="en-GB" dirty="0">
                <a:effectLst/>
                <a:latin typeface="Arial" panose="020B0604020202020204" pitchFamily="34" charset="0"/>
                <a:ea typeface="Calibri" panose="020F0502020204030204" pitchFamily="34" charset="0"/>
                <a:cs typeface="Arial" panose="020B0604020202020204" pitchFamily="34" charset="0"/>
              </a:rPr>
              <a:t>Making better use of information</a:t>
            </a:r>
            <a:endParaRPr lang="en-GB" sz="8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fontScale="92500" lnSpcReduction="10000"/>
          </a:bodyPr>
          <a:lstStyle/>
          <a:p>
            <a:pPr algn="ctr">
              <a:lnSpc>
                <a:spcPct val="107000"/>
              </a:lnSpc>
              <a:spcAft>
                <a:spcPts val="800"/>
              </a:spcAft>
            </a:pPr>
            <a:r>
              <a:rPr lang="en-GB" dirty="0">
                <a:latin typeface="Arial" panose="020B0604020202020204" pitchFamily="34" charset="0"/>
                <a:cs typeface="Arial" panose="020B0604020202020204" pitchFamily="34" charset="0"/>
              </a:rPr>
              <a:t>Improve quality</a:t>
            </a:r>
          </a:p>
          <a:p>
            <a:pPr algn="ctr">
              <a:lnSpc>
                <a:spcPct val="107000"/>
              </a:lnSpc>
              <a:spcAft>
                <a:spcPts val="800"/>
              </a:spcAft>
            </a:pPr>
            <a:r>
              <a:rPr lang="en-GB" dirty="0">
                <a:latin typeface="Arial" panose="020B0604020202020204" pitchFamily="34" charset="0"/>
                <a:cs typeface="Arial" panose="020B0604020202020204" pitchFamily="34" charset="0"/>
              </a:rPr>
              <a:t>Hold each-other to account</a:t>
            </a:r>
          </a:p>
          <a:p>
            <a:pPr algn="ctr">
              <a:lnSpc>
                <a:spcPct val="107000"/>
              </a:lnSpc>
              <a:spcAft>
                <a:spcPts val="800"/>
              </a:spcAft>
            </a:pPr>
            <a:r>
              <a:rPr lang="en-GB" dirty="0">
                <a:latin typeface="Arial" panose="020B0604020202020204" pitchFamily="34" charset="0"/>
                <a:cs typeface="Arial" panose="020B0604020202020204" pitchFamily="34" charset="0"/>
              </a:rPr>
              <a:t>Better IT solutions</a:t>
            </a:r>
          </a:p>
          <a:p>
            <a:pPr algn="ctr">
              <a:lnSpc>
                <a:spcPct val="107000"/>
              </a:lnSpc>
              <a:spcAft>
                <a:spcPts val="800"/>
              </a:spcAft>
            </a:pPr>
            <a:r>
              <a:rPr lang="en-GB" dirty="0">
                <a:latin typeface="Arial" panose="020B0604020202020204" pitchFamily="34" charset="0"/>
                <a:cs typeface="Arial" panose="020B0604020202020204" pitchFamily="34" charset="0"/>
              </a:rPr>
              <a:t>Improve outcomes for families</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2105602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normAutofit/>
          </a:bodyPr>
          <a:lstStyle/>
          <a:p>
            <a:pPr algn="ctr"/>
            <a:r>
              <a:rPr lang="en-GB" sz="2400" dirty="0">
                <a:latin typeface="Arial" panose="020B0604020202020204" pitchFamily="34" charset="0"/>
                <a:cs typeface="Arial" panose="020B0604020202020204" pitchFamily="34" charset="0"/>
              </a:rPr>
              <a:t>Make better use of information</a:t>
            </a:r>
            <a:br>
              <a:rPr lang="en-GB" sz="24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3"/>
              </a:rPr>
              <a:t>https://youtu.be/OIyOixqlBmI</a:t>
            </a:r>
            <a:r>
              <a:rPr lang="en-GB" sz="20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5" name="Picture 4">
            <a:extLst>
              <a:ext uri="{FF2B5EF4-FFF2-40B4-BE49-F238E27FC236}">
                <a16:creationId xmlns:a16="http://schemas.microsoft.com/office/drawing/2014/main" id="{A8E48A5D-72A7-441A-85DA-3EB3351CAB23}"/>
              </a:ext>
            </a:extLst>
          </p:cNvPr>
          <p:cNvPicPr>
            <a:picLocks noChangeAspect="1"/>
          </p:cNvPicPr>
          <p:nvPr/>
        </p:nvPicPr>
        <p:blipFill rotWithShape="1">
          <a:blip r:embed="rId5"/>
          <a:srcRect l="15440" t="21424" r="15001" b="10307"/>
          <a:stretch/>
        </p:blipFill>
        <p:spPr>
          <a:xfrm>
            <a:off x="2312894" y="1341493"/>
            <a:ext cx="7566212" cy="4175013"/>
          </a:xfrm>
          <a:prstGeom prst="rect">
            <a:avLst/>
          </a:prstGeom>
        </p:spPr>
      </p:pic>
    </p:spTree>
    <p:extLst>
      <p:ext uri="{BB962C8B-B14F-4D97-AF65-F5344CB8AC3E}">
        <p14:creationId xmlns:p14="http://schemas.microsoft.com/office/powerpoint/2010/main" val="84421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1" y="470900"/>
            <a:ext cx="12192000" cy="1325563"/>
          </a:xfrm>
        </p:spPr>
        <p:txBody>
          <a:bodyPr>
            <a:normAutofit/>
          </a:bodyPr>
          <a:lstStyle/>
          <a:p>
            <a:pPr algn="ctr"/>
            <a:r>
              <a:rPr lang="en-GB" dirty="0">
                <a:effectLst/>
                <a:latin typeface="Arial" panose="020B0604020202020204" pitchFamily="34" charset="0"/>
                <a:ea typeface="Calibri" panose="020F0502020204030204" pitchFamily="34" charset="0"/>
                <a:cs typeface="Arial" panose="020B0604020202020204" pitchFamily="34" charset="0"/>
              </a:rPr>
              <a:t>The Family Experience</a:t>
            </a:r>
            <a:endParaRPr lang="en-GB" sz="8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algn="ctr">
              <a:lnSpc>
                <a:spcPct val="107000"/>
              </a:lnSpc>
              <a:spcAft>
                <a:spcPts val="800"/>
              </a:spcAft>
            </a:pPr>
            <a:r>
              <a:rPr lang="en-GB" dirty="0">
                <a:latin typeface="Arial" panose="020B0604020202020204" pitchFamily="34" charset="0"/>
                <a:cs typeface="Arial" panose="020B0604020202020204" pitchFamily="34" charset="0"/>
              </a:rPr>
              <a:t>Information about support services is readily available</a:t>
            </a:r>
          </a:p>
          <a:p>
            <a:pPr algn="ctr">
              <a:lnSpc>
                <a:spcPct val="107000"/>
              </a:lnSpc>
              <a:spcAft>
                <a:spcPts val="800"/>
              </a:spcAft>
            </a:pPr>
            <a:r>
              <a:rPr lang="en-GB" dirty="0">
                <a:latin typeface="Arial" panose="020B0604020202020204" pitchFamily="34" charset="0"/>
                <a:cs typeface="Arial" panose="020B0604020202020204" pitchFamily="34" charset="0"/>
              </a:rPr>
              <a:t>Help families self-serve</a:t>
            </a:r>
          </a:p>
          <a:p>
            <a:pPr algn="ctr">
              <a:lnSpc>
                <a:spcPct val="107000"/>
              </a:lnSpc>
              <a:spcAft>
                <a:spcPts val="800"/>
              </a:spcAft>
            </a:pPr>
            <a:r>
              <a:rPr lang="en-GB" dirty="0">
                <a:latin typeface="Arial" panose="020B0604020202020204" pitchFamily="34" charset="0"/>
                <a:cs typeface="Arial" panose="020B0604020202020204" pitchFamily="34" charset="0"/>
              </a:rPr>
              <a:t>Using family feedback to inform everything we do</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3960031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normAutofit/>
          </a:bodyPr>
          <a:lstStyle/>
          <a:p>
            <a:pPr algn="ctr"/>
            <a:r>
              <a:rPr lang="en-GB" sz="2400" dirty="0">
                <a:latin typeface="Arial" panose="020B0604020202020204" pitchFamily="34" charset="0"/>
                <a:cs typeface="Arial" panose="020B0604020202020204" pitchFamily="34" charset="0"/>
              </a:rPr>
              <a:t>The Family Experience</a:t>
            </a:r>
            <a:br>
              <a:rPr lang="en-GB" sz="24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3"/>
              </a:rPr>
              <a:t>https://youtu.be/a9TzscytNy8</a:t>
            </a:r>
            <a:r>
              <a:rPr lang="en-GB" sz="20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5" name="Picture 4">
            <a:extLst>
              <a:ext uri="{FF2B5EF4-FFF2-40B4-BE49-F238E27FC236}">
                <a16:creationId xmlns:a16="http://schemas.microsoft.com/office/drawing/2014/main" id="{F9CD4673-F4A3-4FC6-BCD3-C7364C625C5B}"/>
              </a:ext>
            </a:extLst>
          </p:cNvPr>
          <p:cNvPicPr>
            <a:picLocks noChangeAspect="1"/>
          </p:cNvPicPr>
          <p:nvPr/>
        </p:nvPicPr>
        <p:blipFill rotWithShape="1">
          <a:blip r:embed="rId5"/>
          <a:srcRect l="19412" t="16978" r="19265" b="20040"/>
          <a:stretch/>
        </p:blipFill>
        <p:spPr>
          <a:xfrm>
            <a:off x="2572869" y="1394610"/>
            <a:ext cx="7046259" cy="4068779"/>
          </a:xfrm>
          <a:prstGeom prst="rect">
            <a:avLst/>
          </a:prstGeom>
        </p:spPr>
      </p:pic>
    </p:spTree>
    <p:extLst>
      <p:ext uri="{BB962C8B-B14F-4D97-AF65-F5344CB8AC3E}">
        <p14:creationId xmlns:p14="http://schemas.microsoft.com/office/powerpoint/2010/main" val="612926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640080" y="329184"/>
            <a:ext cx="6894576" cy="1783080"/>
          </a:xfrm>
        </p:spPr>
        <p:txBody>
          <a:bodyPr anchor="b">
            <a:normAutofit/>
          </a:bodyPr>
          <a:lstStyle/>
          <a:p>
            <a:r>
              <a:rPr lang="en-GB" sz="5400" dirty="0">
                <a:latin typeface="Arial" panose="020B0604020202020204" pitchFamily="34" charset="0"/>
                <a:cs typeface="Arial" panose="020B0604020202020204" pitchFamily="34" charset="0"/>
              </a:rPr>
              <a:t>Break (5 minutes)</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640080" y="2706624"/>
            <a:ext cx="6894576" cy="3483864"/>
          </a:xfrm>
        </p:spPr>
        <p:txBody>
          <a:bodyPr>
            <a:normAutofit/>
          </a:bodyPr>
          <a:lstStyle/>
          <a:p>
            <a:pPr marL="0" indent="0">
              <a:spcAft>
                <a:spcPts val="800"/>
              </a:spcAft>
              <a:buNone/>
            </a:pPr>
            <a:r>
              <a:rPr lang="en-GB" sz="2200" b="1" dirty="0">
                <a:effectLst/>
                <a:latin typeface="Arial" panose="020B0604020202020204" pitchFamily="34" charset="0"/>
                <a:ea typeface="Calibri" panose="020F0502020204030204" pitchFamily="34" charset="0"/>
                <a:cs typeface="Arial" panose="020B0604020202020204" pitchFamily="34" charset="0"/>
              </a:rPr>
              <a:t>Coming up…</a:t>
            </a:r>
          </a:p>
          <a:p>
            <a:pPr>
              <a:spcBef>
                <a:spcPts val="0"/>
              </a:spcBef>
              <a:spcAft>
                <a:spcPts val="1200"/>
              </a:spcAft>
              <a:tabLst>
                <a:tab pos="981075" algn="l"/>
              </a:tabLst>
            </a:pPr>
            <a:r>
              <a:rPr lang="en-GB" sz="2200" dirty="0">
                <a:effectLst/>
                <a:latin typeface="Arial" panose="020B0604020202020204" pitchFamily="34" charset="0"/>
                <a:ea typeface="Calibri" panose="020F0502020204030204" pitchFamily="34" charset="0"/>
                <a:cs typeface="Arial" panose="020B0604020202020204" pitchFamily="34" charset="0"/>
              </a:rPr>
              <a:t>Focus on priority areas</a:t>
            </a:r>
          </a:p>
          <a:p>
            <a:pPr>
              <a:spcBef>
                <a:spcPts val="0"/>
              </a:spcBef>
              <a:spcAft>
                <a:spcPts val="1200"/>
              </a:spcAft>
              <a:tabLst>
                <a:tab pos="981075" algn="l"/>
              </a:tabLst>
            </a:pPr>
            <a:r>
              <a:rPr lang="en-GB" sz="2200" dirty="0">
                <a:latin typeface="Arial" panose="020B0604020202020204" pitchFamily="34" charset="0"/>
                <a:cs typeface="Arial" panose="020B0604020202020204" pitchFamily="34" charset="0"/>
              </a:rPr>
              <a:t>Importance of Early Help in Safeguarding</a:t>
            </a:r>
          </a:p>
        </p:txBody>
      </p:sp>
      <p:pic>
        <p:nvPicPr>
          <p:cNvPr id="19" name="Picture 18" descr="Graphical user interface&#10;&#10;Description automatically generated with medium confidence">
            <a:extLst>
              <a:ext uri="{FF2B5EF4-FFF2-40B4-BE49-F238E27FC236}">
                <a16:creationId xmlns:a16="http://schemas.microsoft.com/office/drawing/2014/main" id="{F7C20E60-B69C-488B-A96D-7683CE79F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385A029-FE18-4C4E-BF63-331801975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845" y="727187"/>
            <a:ext cx="4736203" cy="4458298"/>
          </a:xfrm>
          <a:prstGeom prst="rect">
            <a:avLst/>
          </a:prstGeom>
        </p:spPr>
      </p:pic>
    </p:spTree>
    <p:extLst>
      <p:ext uri="{BB962C8B-B14F-4D97-AF65-F5344CB8AC3E}">
        <p14:creationId xmlns:p14="http://schemas.microsoft.com/office/powerpoint/2010/main" val="139368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lstStyle/>
          <a:p>
            <a:pPr algn="ctr"/>
            <a:r>
              <a:rPr lang="en-GB" dirty="0">
                <a:latin typeface="Arial" panose="020B0604020202020204" pitchFamily="34" charset="0"/>
                <a:cs typeface="Arial" panose="020B0604020202020204" pitchFamily="34" charset="0"/>
              </a:rPr>
              <a:t>Welcome and Introductions</a:t>
            </a: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AE123BC-6F8A-4280-8818-68D375A31229}"/>
              </a:ext>
            </a:extLst>
          </p:cNvPr>
          <p:cNvPicPr>
            <a:picLocks noChangeAspect="1"/>
          </p:cNvPicPr>
          <p:nvPr/>
        </p:nvPicPr>
        <p:blipFill rotWithShape="1">
          <a:blip r:embed="rId4">
            <a:extLst>
              <a:ext uri="{28A0092B-C50C-407E-A947-70E740481C1C}">
                <a14:useLocalDpi xmlns:a14="http://schemas.microsoft.com/office/drawing/2010/main" val="0"/>
              </a:ext>
            </a:extLst>
          </a:blip>
          <a:srcRect t="40833" r="35855" b="35278"/>
          <a:stretch/>
        </p:blipFill>
        <p:spPr>
          <a:xfrm>
            <a:off x="6305550" y="2576696"/>
            <a:ext cx="4970291" cy="2618314"/>
          </a:xfrm>
          <a:prstGeom prst="rect">
            <a:avLst/>
          </a:prstGeom>
        </p:spPr>
      </p:pic>
      <p:sp>
        <p:nvSpPr>
          <p:cNvPr id="11" name="Content Placeholder 2">
            <a:extLst>
              <a:ext uri="{FF2B5EF4-FFF2-40B4-BE49-F238E27FC236}">
                <a16:creationId xmlns:a16="http://schemas.microsoft.com/office/drawing/2014/main" id="{0C4B54FF-C860-4157-B2E9-E476C9AF74E1}"/>
              </a:ext>
            </a:extLst>
          </p:cNvPr>
          <p:cNvSpPr>
            <a:spLocks noGrp="1"/>
          </p:cNvSpPr>
          <p:nvPr>
            <p:ph idx="1"/>
          </p:nvPr>
        </p:nvSpPr>
        <p:spPr>
          <a:xfrm>
            <a:off x="916159" y="2108322"/>
            <a:ext cx="10233074" cy="2956708"/>
          </a:xfrm>
        </p:spPr>
        <p:txBody>
          <a:bodyPr>
            <a:normAutofit/>
          </a:bodyPr>
          <a:lstStyle/>
          <a:p>
            <a:r>
              <a:rPr lang="en-GB" sz="2400" dirty="0">
                <a:effectLst/>
                <a:latin typeface="Arial" panose="020B0604020202020204" pitchFamily="34" charset="0"/>
                <a:ea typeface="Times New Roman" panose="02020603050405020304" pitchFamily="18" charset="0"/>
              </a:rPr>
              <a:t>Stronger emphasis on building family resilience</a:t>
            </a:r>
            <a:endParaRPr lang="en-GB" sz="2400" dirty="0">
              <a:effectLst/>
              <a:latin typeface="Times New Roman" panose="02020603050405020304" pitchFamily="18" charset="0"/>
              <a:ea typeface="Times New Roman" panose="02020603050405020304" pitchFamily="18" charset="0"/>
            </a:endParaRPr>
          </a:p>
          <a:p>
            <a:r>
              <a:rPr lang="en-GB" sz="2400" dirty="0">
                <a:effectLst/>
                <a:latin typeface="Arial" panose="020B0604020202020204" pitchFamily="34" charset="0"/>
                <a:ea typeface="Times New Roman" panose="02020603050405020304" pitchFamily="18" charset="0"/>
              </a:rPr>
              <a:t>Enabling ‘self-serve’ approach</a:t>
            </a:r>
            <a:endParaRPr lang="en-GB"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4830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pPr algn="ctr"/>
            <a:r>
              <a:rPr lang="en-GB" dirty="0">
                <a:latin typeface="Arial" panose="020B0604020202020204" pitchFamily="34" charset="0"/>
                <a:cs typeface="Arial" panose="020B0604020202020204" pitchFamily="34" charset="0"/>
              </a:rPr>
              <a:t>Focus on priority areas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1796463"/>
            <a:ext cx="10233074" cy="2422818"/>
          </a:xfrm>
        </p:spPr>
        <p:txBody>
          <a:bodyPr>
            <a:normAutofit/>
          </a:bodyPr>
          <a:lstStyle/>
          <a:p>
            <a:pPr marL="0" indent="0" algn="ctr">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Sally Cornfield</a:t>
            </a:r>
          </a:p>
          <a:p>
            <a:pPr marL="0" indent="0" algn="ctr">
              <a:lnSpc>
                <a:spcPct val="107000"/>
              </a:lnSpc>
              <a:spcAft>
                <a:spcPts val="800"/>
              </a:spcAft>
              <a:buNone/>
            </a:pPr>
            <a:r>
              <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first 1001 days - from conception and the first two years </a:t>
            </a:r>
            <a:br>
              <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rPr>
              <a:t>of a child's life is a significant and influential phase in development. </a:t>
            </a:r>
          </a:p>
          <a:p>
            <a:pPr marL="0" indent="0" algn="ctr">
              <a:lnSpc>
                <a:spcPct val="107000"/>
              </a:lnSpc>
              <a:spcAft>
                <a:spcPts val="800"/>
              </a:spcAft>
              <a:buNone/>
            </a:pPr>
            <a:endParaRPr lang="en-GB" sz="4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2003320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appy 2nd Birthday Badge - 5.5cm | Party Delights">
            <a:extLst>
              <a:ext uri="{FF2B5EF4-FFF2-40B4-BE49-F238E27FC236}">
                <a16:creationId xmlns:a16="http://schemas.microsoft.com/office/drawing/2014/main" id="{7A20A266-54DF-4E8F-8262-1183983A6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309" y="78193"/>
            <a:ext cx="3156292" cy="31562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A2D898-5AEE-4D1A-9AD2-FD3D0534B64B}"/>
              </a:ext>
            </a:extLst>
          </p:cNvPr>
          <p:cNvSpPr/>
          <p:nvPr/>
        </p:nvSpPr>
        <p:spPr>
          <a:xfrm>
            <a:off x="2855406" y="1895657"/>
            <a:ext cx="648118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It sets the groundwork for children's emotional wellbeing, resilience and adaptability; the competencies they need to thrive.</a:t>
            </a:r>
          </a:p>
        </p:txBody>
      </p:sp>
      <p:pic>
        <p:nvPicPr>
          <p:cNvPr id="1026" name="Picture 2" descr="Rt Hon. Andrea Leadsom MP | Plugging the Gap for the First 1001 Critical  Days">
            <a:extLst>
              <a:ext uri="{FF2B5EF4-FFF2-40B4-BE49-F238E27FC236}">
                <a16:creationId xmlns:a16="http://schemas.microsoft.com/office/drawing/2014/main" id="{29747614-BF48-4FF6-8AFC-4269E35E2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133" y="126609"/>
            <a:ext cx="2593731" cy="1729154"/>
          </a:xfrm>
          <a:prstGeom prst="rect">
            <a:avLst/>
          </a:prstGeom>
          <a:noFill/>
          <a:effectLst>
            <a:outerShdw blurRad="50800" dist="50800" dir="5400000" algn="ctr" rotWithShape="0">
              <a:schemeClr val="bg2">
                <a:alpha val="15000"/>
              </a:scheme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7DBF4C-69AA-458D-8752-30CD1253A59B}"/>
              </a:ext>
            </a:extLst>
          </p:cNvPr>
          <p:cNvSpPr/>
          <p:nvPr/>
        </p:nvSpPr>
        <p:spPr>
          <a:xfrm>
            <a:off x="2219471" y="3617732"/>
            <a:ext cx="7753053" cy="1248726"/>
          </a:xfrm>
          <a:prstGeom prst="rect">
            <a:avLst/>
          </a:prstGeom>
        </p:spPr>
        <p:txBody>
          <a:bodyPr wrap="square"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Ensuring a good start in life is a shared goal for all parents, families and communities, as well as for the local organisations responsible for health, education, childcare and welfare</a:t>
            </a:r>
          </a:p>
        </p:txBody>
      </p:sp>
      <p:pic>
        <p:nvPicPr>
          <p:cNvPr id="3" name="Picture 2" descr="False Positive on a Pregnancy Test">
            <a:extLst>
              <a:ext uri="{FF2B5EF4-FFF2-40B4-BE49-F238E27FC236}">
                <a16:creationId xmlns:a16="http://schemas.microsoft.com/office/drawing/2014/main" id="{B002824D-C4C3-445E-8101-54E6FEB20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310" y="128933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10;&#10;Description automatically generated with medium confidence">
            <a:extLst>
              <a:ext uri="{FF2B5EF4-FFF2-40B4-BE49-F238E27FC236}">
                <a16:creationId xmlns:a16="http://schemas.microsoft.com/office/drawing/2014/main" id="{0FC529B3-B9F6-4EFE-B117-3FC2F1BA9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1699-6F98-4F7F-B39D-D794DDD7751C}"/>
              </a:ext>
            </a:extLst>
          </p:cNvPr>
          <p:cNvSpPr>
            <a:spLocks noGrp="1"/>
          </p:cNvSpPr>
          <p:nvPr>
            <p:ph type="title"/>
          </p:nvPr>
        </p:nvSpPr>
        <p:spPr>
          <a:xfrm>
            <a:off x="838200" y="38418"/>
            <a:ext cx="10515600" cy="1325563"/>
          </a:xfrm>
        </p:spPr>
        <p:txBody>
          <a:bodyPr>
            <a:normAutofit/>
          </a:bodyPr>
          <a:lstStyle/>
          <a:p>
            <a:pPr algn="ctr"/>
            <a:r>
              <a:rPr lang="en-GB" sz="4000" dirty="0">
                <a:latin typeface="Arial" panose="020B0604020202020204" pitchFamily="34" charset="0"/>
                <a:cs typeface="Arial" panose="020B0604020202020204" pitchFamily="34" charset="0"/>
              </a:rPr>
              <a:t>Dudley in numbers…</a:t>
            </a:r>
          </a:p>
        </p:txBody>
      </p:sp>
      <p:sp>
        <p:nvSpPr>
          <p:cNvPr id="3" name="Content Placeholder 2">
            <a:extLst>
              <a:ext uri="{FF2B5EF4-FFF2-40B4-BE49-F238E27FC236}">
                <a16:creationId xmlns:a16="http://schemas.microsoft.com/office/drawing/2014/main" id="{FA214B71-E932-49AB-B063-A895B0750DBC}"/>
              </a:ext>
            </a:extLst>
          </p:cNvPr>
          <p:cNvSpPr>
            <a:spLocks noGrp="1"/>
          </p:cNvSpPr>
          <p:nvPr>
            <p:ph idx="1"/>
          </p:nvPr>
        </p:nvSpPr>
        <p:spPr>
          <a:xfrm>
            <a:off x="568037" y="1253331"/>
            <a:ext cx="10515600" cy="4351338"/>
          </a:xfrm>
        </p:spPr>
        <p:txBody>
          <a:bodyPr>
            <a:normAutofit/>
          </a:bodyPr>
          <a:lstStyle/>
          <a:p>
            <a:r>
              <a:rPr lang="en-GB" sz="2800" kern="1200" dirty="0">
                <a:effectLst/>
                <a:latin typeface="Arial" panose="020B0604020202020204" pitchFamily="34" charset="0"/>
                <a:cs typeface="Arial" panose="020B0604020202020204" pitchFamily="34" charset="0"/>
              </a:rPr>
              <a:t>Infant mortality</a:t>
            </a:r>
          </a:p>
          <a:p>
            <a:endParaRPr lang="en-GB" dirty="0">
              <a:latin typeface="Arial" panose="020B0604020202020204" pitchFamily="34" charset="0"/>
              <a:cs typeface="Arial" panose="020B0604020202020204" pitchFamily="34" charset="0"/>
            </a:endParaRPr>
          </a:p>
          <a:p>
            <a:endParaRPr lang="en-GB" sz="2800" kern="1200" dirty="0">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sz="2800" kern="1200" dirty="0">
              <a:effectLst/>
              <a:latin typeface="Arial" panose="020B0604020202020204" pitchFamily="34" charset="0"/>
              <a:cs typeface="Arial" panose="020B0604020202020204" pitchFamily="34" charset="0"/>
            </a:endParaRPr>
          </a:p>
          <a:p>
            <a:endParaRPr lang="en-GB" sz="2800" kern="1200" dirty="0">
              <a:effectLst/>
              <a:latin typeface="Arial" panose="020B0604020202020204" pitchFamily="34" charset="0"/>
              <a:cs typeface="Arial" panose="020B0604020202020204" pitchFamily="34" charset="0"/>
            </a:endParaRPr>
          </a:p>
          <a:p>
            <a:pPr>
              <a:lnSpc>
                <a:spcPct val="106000"/>
              </a:lnSpc>
              <a:spcAft>
                <a:spcPts val="800"/>
              </a:spcAft>
            </a:pPr>
            <a:r>
              <a:rPr lang="en-GB" sz="2800" kern="1200" dirty="0">
                <a:effectLst/>
                <a:latin typeface="Arial" panose="020B0604020202020204" pitchFamily="34" charset="0"/>
                <a:cs typeface="Arial" panose="020B0604020202020204" pitchFamily="34" charset="0"/>
              </a:rPr>
              <a:t>Obesity levels at reception (NCMP)</a:t>
            </a:r>
          </a:p>
          <a:p>
            <a:pPr>
              <a:lnSpc>
                <a:spcPct val="106000"/>
              </a:lnSpc>
              <a:spcAft>
                <a:spcPts val="800"/>
              </a:spcAft>
            </a:pPr>
            <a:endParaRPr lang="en-GB" sz="2800" dirty="0">
              <a:effectLst/>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800"/>
              </a:spcAft>
            </a:pPr>
            <a:endParaRPr lang="en-GB" sz="2800" dirty="0">
              <a:effectLst/>
              <a:latin typeface="Arial" panose="020B0604020202020204" pitchFamily="34" charset="0"/>
              <a:cs typeface="Arial" panose="020B0604020202020204" pitchFamily="34" charset="0"/>
            </a:endParaRPr>
          </a:p>
          <a:p>
            <a:endParaRPr lang="en-GB" sz="2800" dirty="0">
              <a:effectLst/>
              <a:latin typeface="Arial" panose="020B0604020202020204" pitchFamily="34" charset="0"/>
              <a:cs typeface="Arial" panose="020B0604020202020204" pitchFamily="34" charset="0"/>
            </a:endParaRPr>
          </a:p>
          <a:p>
            <a:endParaRPr lang="en-GB" sz="2800" dirty="0">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1EFF2A-1CA5-4614-BC81-3991794205A8}"/>
              </a:ext>
            </a:extLst>
          </p:cNvPr>
          <p:cNvPicPr>
            <a:picLocks noChangeAspect="1"/>
          </p:cNvPicPr>
          <p:nvPr/>
        </p:nvPicPr>
        <p:blipFill>
          <a:blip r:embed="rId3"/>
          <a:stretch>
            <a:fillRect/>
          </a:stretch>
        </p:blipFill>
        <p:spPr>
          <a:xfrm>
            <a:off x="895505" y="4888327"/>
            <a:ext cx="7872142" cy="1432684"/>
          </a:xfrm>
          <a:prstGeom prst="rect">
            <a:avLst/>
          </a:prstGeom>
        </p:spPr>
      </p:pic>
      <p:pic>
        <p:nvPicPr>
          <p:cNvPr id="7" name="Picture 6">
            <a:extLst>
              <a:ext uri="{FF2B5EF4-FFF2-40B4-BE49-F238E27FC236}">
                <a16:creationId xmlns:a16="http://schemas.microsoft.com/office/drawing/2014/main" id="{56FE1DB5-5C33-4E4F-83A1-E9CF6F516C28}"/>
              </a:ext>
            </a:extLst>
          </p:cNvPr>
          <p:cNvPicPr>
            <a:picLocks noChangeAspect="1"/>
          </p:cNvPicPr>
          <p:nvPr/>
        </p:nvPicPr>
        <p:blipFill>
          <a:blip r:embed="rId4"/>
          <a:stretch>
            <a:fillRect/>
          </a:stretch>
        </p:blipFill>
        <p:spPr>
          <a:xfrm>
            <a:off x="3524250" y="1246421"/>
            <a:ext cx="2606178" cy="2925563"/>
          </a:xfrm>
          <a:prstGeom prst="rect">
            <a:avLst/>
          </a:prstGeom>
        </p:spPr>
      </p:pic>
      <p:pic>
        <p:nvPicPr>
          <p:cNvPr id="9" name="Picture 8">
            <a:extLst>
              <a:ext uri="{FF2B5EF4-FFF2-40B4-BE49-F238E27FC236}">
                <a16:creationId xmlns:a16="http://schemas.microsoft.com/office/drawing/2014/main" id="{C6395741-64D5-40E2-84E0-C83E4517F3A1}"/>
              </a:ext>
            </a:extLst>
          </p:cNvPr>
          <p:cNvPicPr>
            <a:picLocks noChangeAspect="1"/>
          </p:cNvPicPr>
          <p:nvPr/>
        </p:nvPicPr>
        <p:blipFill>
          <a:blip r:embed="rId5"/>
          <a:stretch>
            <a:fillRect/>
          </a:stretch>
        </p:blipFill>
        <p:spPr>
          <a:xfrm>
            <a:off x="6400591" y="1709888"/>
            <a:ext cx="4920677" cy="158555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921E02CF-DA04-43F5-A512-E913FDB53D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929" y="5364631"/>
            <a:ext cx="2968283" cy="1248726"/>
          </a:xfrm>
          <a:prstGeom prst="rect">
            <a:avLst/>
          </a:prstGeom>
        </p:spPr>
      </p:pic>
    </p:spTree>
    <p:extLst>
      <p:ext uri="{BB962C8B-B14F-4D97-AF65-F5344CB8AC3E}">
        <p14:creationId xmlns:p14="http://schemas.microsoft.com/office/powerpoint/2010/main" val="3104513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01F56-C52D-4049-AECA-B4A22FBBD6D0}"/>
              </a:ext>
            </a:extLst>
          </p:cNvPr>
          <p:cNvSpPr txBox="1"/>
          <p:nvPr/>
        </p:nvSpPr>
        <p:spPr>
          <a:xfrm>
            <a:off x="3814633" y="3023256"/>
            <a:ext cx="6094268" cy="2926570"/>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Smoking prevalence</a:t>
            </a: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88B6BE-2ECF-48D2-BAAC-4CCE5DE44F85}"/>
              </a:ext>
            </a:extLst>
          </p:cNvPr>
          <p:cNvPicPr>
            <a:picLocks noChangeAspect="1"/>
          </p:cNvPicPr>
          <p:nvPr/>
        </p:nvPicPr>
        <p:blipFill>
          <a:blip r:embed="rId3"/>
          <a:stretch>
            <a:fillRect/>
          </a:stretch>
        </p:blipFill>
        <p:spPr>
          <a:xfrm>
            <a:off x="4148868" y="307253"/>
            <a:ext cx="7910245" cy="3741744"/>
          </a:xfrm>
          <a:prstGeom prst="rect">
            <a:avLst/>
          </a:prstGeom>
        </p:spPr>
      </p:pic>
      <p:pic>
        <p:nvPicPr>
          <p:cNvPr id="7" name="Picture 6">
            <a:extLst>
              <a:ext uri="{FF2B5EF4-FFF2-40B4-BE49-F238E27FC236}">
                <a16:creationId xmlns:a16="http://schemas.microsoft.com/office/drawing/2014/main" id="{DC3592DE-D491-4D1A-9CC1-58892D9D2F61}"/>
              </a:ext>
            </a:extLst>
          </p:cNvPr>
          <p:cNvPicPr>
            <a:picLocks noChangeAspect="1"/>
          </p:cNvPicPr>
          <p:nvPr/>
        </p:nvPicPr>
        <p:blipFill>
          <a:blip r:embed="rId4"/>
          <a:stretch>
            <a:fillRect/>
          </a:stretch>
        </p:blipFill>
        <p:spPr>
          <a:xfrm>
            <a:off x="132887" y="899716"/>
            <a:ext cx="3764873" cy="669311"/>
          </a:xfrm>
          <a:prstGeom prst="rect">
            <a:avLst/>
          </a:prstGeom>
        </p:spPr>
      </p:pic>
      <p:pic>
        <p:nvPicPr>
          <p:cNvPr id="9" name="Picture 8">
            <a:extLst>
              <a:ext uri="{FF2B5EF4-FFF2-40B4-BE49-F238E27FC236}">
                <a16:creationId xmlns:a16="http://schemas.microsoft.com/office/drawing/2014/main" id="{77F877C3-818A-4195-94C3-BE0AED01827D}"/>
              </a:ext>
            </a:extLst>
          </p:cNvPr>
          <p:cNvPicPr>
            <a:picLocks noChangeAspect="1"/>
          </p:cNvPicPr>
          <p:nvPr/>
        </p:nvPicPr>
        <p:blipFill>
          <a:blip r:embed="rId5"/>
          <a:stretch>
            <a:fillRect/>
          </a:stretch>
        </p:blipFill>
        <p:spPr>
          <a:xfrm>
            <a:off x="132887" y="3023256"/>
            <a:ext cx="3284505" cy="3513124"/>
          </a:xfrm>
          <a:prstGeom prst="rect">
            <a:avLst/>
          </a:prstGeom>
        </p:spPr>
      </p:pic>
      <p:pic>
        <p:nvPicPr>
          <p:cNvPr id="11" name="Picture 10">
            <a:extLst>
              <a:ext uri="{FF2B5EF4-FFF2-40B4-BE49-F238E27FC236}">
                <a16:creationId xmlns:a16="http://schemas.microsoft.com/office/drawing/2014/main" id="{64ADCCF9-30A4-41ED-862C-C03E7764A3F0}"/>
              </a:ext>
            </a:extLst>
          </p:cNvPr>
          <p:cNvPicPr>
            <a:picLocks noChangeAspect="1"/>
          </p:cNvPicPr>
          <p:nvPr/>
        </p:nvPicPr>
        <p:blipFill>
          <a:blip r:embed="rId6"/>
          <a:stretch>
            <a:fillRect/>
          </a:stretch>
        </p:blipFill>
        <p:spPr>
          <a:xfrm>
            <a:off x="3919349" y="4932734"/>
            <a:ext cx="4184641" cy="1348857"/>
          </a:xfrm>
          <a:prstGeom prst="rect">
            <a:avLst/>
          </a:prstGeom>
        </p:spPr>
      </p:pic>
      <p:sp>
        <p:nvSpPr>
          <p:cNvPr id="12" name="TextBox 11">
            <a:extLst>
              <a:ext uri="{FF2B5EF4-FFF2-40B4-BE49-F238E27FC236}">
                <a16:creationId xmlns:a16="http://schemas.microsoft.com/office/drawing/2014/main" id="{9808E922-2EBE-4AB1-93B8-CC6521E969D3}"/>
              </a:ext>
            </a:extLst>
          </p:cNvPr>
          <p:cNvSpPr txBox="1"/>
          <p:nvPr/>
        </p:nvSpPr>
        <p:spPr>
          <a:xfrm>
            <a:off x="25313" y="321620"/>
            <a:ext cx="6094268" cy="1444242"/>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School Readiness</a:t>
            </a: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descr="Graphical user interface&#10;&#10;Description automatically generated with medium confidence">
            <a:extLst>
              <a:ext uri="{FF2B5EF4-FFF2-40B4-BE49-F238E27FC236}">
                <a16:creationId xmlns:a16="http://schemas.microsoft.com/office/drawing/2014/main" id="{21B7C7DE-19E2-4257-AB68-324AEC1412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0929" y="5364631"/>
            <a:ext cx="2968283" cy="1248726"/>
          </a:xfrm>
          <a:prstGeom prst="rect">
            <a:avLst/>
          </a:prstGeom>
        </p:spPr>
      </p:pic>
    </p:spTree>
    <p:extLst>
      <p:ext uri="{BB962C8B-B14F-4D97-AF65-F5344CB8AC3E}">
        <p14:creationId xmlns:p14="http://schemas.microsoft.com/office/powerpoint/2010/main" val="2237655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1228E0-70DB-4C79-8549-44AE50CFA824}"/>
              </a:ext>
            </a:extLst>
          </p:cNvPr>
          <p:cNvSpPr txBox="1"/>
          <p:nvPr/>
        </p:nvSpPr>
        <p:spPr>
          <a:xfrm>
            <a:off x="513314" y="789201"/>
            <a:ext cx="6094268" cy="4894802"/>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Breastfeeding</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6-8 weeks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0010E13-44C8-4DFA-A105-C8244ECF0899}"/>
              </a:ext>
            </a:extLst>
          </p:cNvPr>
          <p:cNvPicPr>
            <a:picLocks noChangeAspect="1"/>
          </p:cNvPicPr>
          <p:nvPr/>
        </p:nvPicPr>
        <p:blipFill>
          <a:blip r:embed="rId3"/>
          <a:stretch>
            <a:fillRect/>
          </a:stretch>
        </p:blipFill>
        <p:spPr>
          <a:xfrm>
            <a:off x="2144687" y="1693210"/>
            <a:ext cx="7902625" cy="3741744"/>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05A0F6CA-7F84-4654-9206-39C46D74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7" y="5471192"/>
            <a:ext cx="2968283" cy="1248726"/>
          </a:xfrm>
          <a:prstGeom prst="rect">
            <a:avLst/>
          </a:prstGeom>
        </p:spPr>
      </p:pic>
    </p:spTree>
    <p:extLst>
      <p:ext uri="{BB962C8B-B14F-4D97-AF65-F5344CB8AC3E}">
        <p14:creationId xmlns:p14="http://schemas.microsoft.com/office/powerpoint/2010/main" val="4010870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DE0BE-86D1-446B-961A-0F908BD5480F}"/>
              </a:ext>
            </a:extLst>
          </p:cNvPr>
          <p:cNvPicPr>
            <a:picLocks noChangeAspect="1"/>
          </p:cNvPicPr>
          <p:nvPr/>
        </p:nvPicPr>
        <p:blipFill>
          <a:blip r:embed="rId3"/>
          <a:stretch>
            <a:fillRect/>
          </a:stretch>
        </p:blipFill>
        <p:spPr>
          <a:xfrm>
            <a:off x="3599764" y="1494051"/>
            <a:ext cx="7818798" cy="3703641"/>
          </a:xfrm>
          <a:prstGeom prst="rect">
            <a:avLst/>
          </a:prstGeom>
        </p:spPr>
      </p:pic>
      <p:pic>
        <p:nvPicPr>
          <p:cNvPr id="5" name="Picture 4">
            <a:extLst>
              <a:ext uri="{FF2B5EF4-FFF2-40B4-BE49-F238E27FC236}">
                <a16:creationId xmlns:a16="http://schemas.microsoft.com/office/drawing/2014/main" id="{5078E2F1-EA4F-4728-8DF3-45DA85625B8E}"/>
              </a:ext>
            </a:extLst>
          </p:cNvPr>
          <p:cNvPicPr>
            <a:picLocks noChangeAspect="1"/>
          </p:cNvPicPr>
          <p:nvPr/>
        </p:nvPicPr>
        <p:blipFill>
          <a:blip r:embed="rId4"/>
          <a:stretch>
            <a:fillRect/>
          </a:stretch>
        </p:blipFill>
        <p:spPr>
          <a:xfrm>
            <a:off x="200949" y="2755270"/>
            <a:ext cx="3398815" cy="1181202"/>
          </a:xfrm>
          <a:prstGeom prst="rect">
            <a:avLst/>
          </a:prstGeom>
        </p:spPr>
      </p:pic>
      <p:sp>
        <p:nvSpPr>
          <p:cNvPr id="6" name="TextBox 5">
            <a:extLst>
              <a:ext uri="{FF2B5EF4-FFF2-40B4-BE49-F238E27FC236}">
                <a16:creationId xmlns:a16="http://schemas.microsoft.com/office/drawing/2014/main" id="{E8E0979B-5ABF-4BA2-B3A5-D76BCC07C5E7}"/>
              </a:ext>
            </a:extLst>
          </p:cNvPr>
          <p:cNvSpPr txBox="1"/>
          <p:nvPr/>
        </p:nvSpPr>
        <p:spPr>
          <a:xfrm>
            <a:off x="165091" y="1963198"/>
            <a:ext cx="6094268" cy="4894802"/>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Tooth Decay</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descr="Graphical user interface&#10;&#10;Description automatically generated with medium confidence">
            <a:extLst>
              <a:ext uri="{FF2B5EF4-FFF2-40B4-BE49-F238E27FC236}">
                <a16:creationId xmlns:a16="http://schemas.microsoft.com/office/drawing/2014/main" id="{ADD14057-F87B-4A1F-9FFE-6EB0C0618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858" y="5403483"/>
            <a:ext cx="2968283" cy="1248726"/>
          </a:xfrm>
          <a:prstGeom prst="rect">
            <a:avLst/>
          </a:prstGeom>
        </p:spPr>
      </p:pic>
    </p:spTree>
    <p:extLst>
      <p:ext uri="{BB962C8B-B14F-4D97-AF65-F5344CB8AC3E}">
        <p14:creationId xmlns:p14="http://schemas.microsoft.com/office/powerpoint/2010/main" val="181770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croll: Horizontal 4">
            <a:extLst>
              <a:ext uri="{FF2B5EF4-FFF2-40B4-BE49-F238E27FC236}">
                <a16:creationId xmlns:a16="http://schemas.microsoft.com/office/drawing/2014/main" id="{30BD58B3-0BB7-40D4-804A-D52E86EBADE0}"/>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CCC7410-0461-424A-81F2-BD2E1E64ECE3}"/>
              </a:ext>
            </a:extLst>
          </p:cNvPr>
          <p:cNvSpPr txBox="1">
            <a:spLocks/>
          </p:cNvSpPr>
          <p:nvPr/>
        </p:nvSpPr>
        <p:spPr>
          <a:xfrm>
            <a:off x="1095933" y="490741"/>
            <a:ext cx="100001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8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Action Area 1: Leadership for change </a:t>
            </a:r>
            <a:b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Learning from the experiences of parents and carers; clear leadership and accountability at a local level; building the economic case for investment in the Start for Life (first 1001 days); and harnessing the support of families, volunteers and professionals to deliver the best start for life for Dudley children and families.</a:t>
            </a:r>
            <a:endParaRPr kumimoji="0" lang="en-GB" sz="16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163A81F6-45EE-4F93-9BA7-AABEE5B0DF8A}"/>
              </a:ext>
            </a:extLst>
          </p:cNvPr>
          <p:cNvPicPr>
            <a:picLocks noChangeAspect="1"/>
          </p:cNvPicPr>
          <p:nvPr/>
        </p:nvPicPr>
        <p:blipFill>
          <a:blip r:embed="rId3"/>
          <a:stretch>
            <a:fillRect/>
          </a:stretch>
        </p:blipFill>
        <p:spPr>
          <a:xfrm>
            <a:off x="8008225" y="4020348"/>
            <a:ext cx="3961231" cy="2837652"/>
          </a:xfrm>
          <a:prstGeom prst="rect">
            <a:avLst/>
          </a:prstGeom>
        </p:spPr>
      </p:pic>
      <p:pic>
        <p:nvPicPr>
          <p:cNvPr id="7" name="Picture 6">
            <a:extLst>
              <a:ext uri="{FF2B5EF4-FFF2-40B4-BE49-F238E27FC236}">
                <a16:creationId xmlns:a16="http://schemas.microsoft.com/office/drawing/2014/main" id="{206B8523-6E02-4EB4-B9DC-CFF036235947}"/>
              </a:ext>
            </a:extLst>
          </p:cNvPr>
          <p:cNvPicPr>
            <a:picLocks noChangeAspect="1"/>
          </p:cNvPicPr>
          <p:nvPr/>
        </p:nvPicPr>
        <p:blipFill>
          <a:blip r:embed="rId4"/>
          <a:stretch>
            <a:fillRect/>
          </a:stretch>
        </p:blipFill>
        <p:spPr>
          <a:xfrm>
            <a:off x="3853074" y="4771480"/>
            <a:ext cx="3277709" cy="1914104"/>
          </a:xfrm>
          <a:prstGeom prst="rect">
            <a:avLst/>
          </a:prstGeom>
        </p:spPr>
      </p:pic>
      <p:pic>
        <p:nvPicPr>
          <p:cNvPr id="8" name="Picture 7" descr="A group of people in a room&#10;&#10;Description automatically generated with low confidence">
            <a:extLst>
              <a:ext uri="{FF2B5EF4-FFF2-40B4-BE49-F238E27FC236}">
                <a16:creationId xmlns:a16="http://schemas.microsoft.com/office/drawing/2014/main" id="{DA0CF59A-CB96-48EE-AAA5-ACEF1DE00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83" y="5130951"/>
            <a:ext cx="2099524" cy="1574643"/>
          </a:xfrm>
          <a:prstGeom prst="rect">
            <a:avLst/>
          </a:prstGeom>
        </p:spPr>
      </p:pic>
      <p:pic>
        <p:nvPicPr>
          <p:cNvPr id="9" name="Picture 2" descr="May be an image of text that says &quot;DUDLEY MVP&quot;">
            <a:extLst>
              <a:ext uri="{FF2B5EF4-FFF2-40B4-BE49-F238E27FC236}">
                <a16:creationId xmlns:a16="http://schemas.microsoft.com/office/drawing/2014/main" id="{1B63B8F2-D689-47C0-8FD9-50153EB3F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00" y="2117475"/>
            <a:ext cx="1606924" cy="1608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951BDC-D88E-4CEE-9329-4F063B73BA43}"/>
              </a:ext>
            </a:extLst>
          </p:cNvPr>
          <p:cNvPicPr>
            <a:picLocks noChangeAspect="1"/>
          </p:cNvPicPr>
          <p:nvPr/>
        </p:nvPicPr>
        <p:blipFill>
          <a:blip r:embed="rId7"/>
          <a:stretch>
            <a:fillRect/>
          </a:stretch>
        </p:blipFill>
        <p:spPr>
          <a:xfrm>
            <a:off x="5090122" y="2263368"/>
            <a:ext cx="1754366" cy="2488248"/>
          </a:xfrm>
          <a:prstGeom prst="rect">
            <a:avLst/>
          </a:prstGeom>
        </p:spPr>
      </p:pic>
      <p:pic>
        <p:nvPicPr>
          <p:cNvPr id="11" name="Picture 10">
            <a:extLst>
              <a:ext uri="{FF2B5EF4-FFF2-40B4-BE49-F238E27FC236}">
                <a16:creationId xmlns:a16="http://schemas.microsoft.com/office/drawing/2014/main" id="{C758135A-7D2A-4EA4-8261-BDE592E4B852}"/>
              </a:ext>
            </a:extLst>
          </p:cNvPr>
          <p:cNvPicPr>
            <a:picLocks noChangeAspect="1"/>
          </p:cNvPicPr>
          <p:nvPr/>
        </p:nvPicPr>
        <p:blipFill>
          <a:blip r:embed="rId8"/>
          <a:stretch>
            <a:fillRect/>
          </a:stretch>
        </p:blipFill>
        <p:spPr>
          <a:xfrm>
            <a:off x="1592245" y="2120906"/>
            <a:ext cx="1958266" cy="2837653"/>
          </a:xfrm>
          <a:prstGeom prst="rect">
            <a:avLst/>
          </a:prstGeom>
        </p:spPr>
      </p:pic>
    </p:spTree>
    <p:extLst>
      <p:ext uri="{BB962C8B-B14F-4D97-AF65-F5344CB8AC3E}">
        <p14:creationId xmlns:p14="http://schemas.microsoft.com/office/powerpoint/2010/main" val="1101967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croll: Horizontal 19">
            <a:extLst>
              <a:ext uri="{FF2B5EF4-FFF2-40B4-BE49-F238E27FC236}">
                <a16:creationId xmlns:a16="http://schemas.microsoft.com/office/drawing/2014/main" id="{EF717A7C-A340-4D70-B77C-E2CE2491125B}"/>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D5BF48-2BFE-44BF-ACD7-4F335D48A3CA}"/>
              </a:ext>
            </a:extLst>
          </p:cNvPr>
          <p:cNvSpPr>
            <a:spLocks noGrp="1"/>
          </p:cNvSpPr>
          <p:nvPr>
            <p:ph type="title"/>
          </p:nvPr>
        </p:nvSpPr>
        <p:spPr>
          <a:xfrm>
            <a:off x="1072376" y="513671"/>
            <a:ext cx="10515600" cy="1325563"/>
          </a:xfrm>
        </p:spPr>
        <p:txBody>
          <a:bodyPr>
            <a:normAutofit fontScale="90000"/>
          </a:bodyPr>
          <a:lstStyle/>
          <a:p>
            <a:pPr>
              <a:lnSpc>
                <a:spcPct val="107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Action Area 2: Seamless support for families</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Working as a local system with key stakeholders and other local partners, the Local Authority and NHS should pull together a coherent and joined up first 1001 days offer and make it clearly available. The offer should explain clearly to parents and carers what services they are entitled to and how they can access them and ensure are codesigned with parents and carers. </a:t>
            </a:r>
            <a:endParaRPr lang="en-GB" dirty="0">
              <a:solidFill>
                <a:schemeClr val="bg1"/>
              </a:solidFill>
            </a:endParaRPr>
          </a:p>
        </p:txBody>
      </p:sp>
      <p:sp>
        <p:nvSpPr>
          <p:cNvPr id="5" name="TextBox 4">
            <a:extLst>
              <a:ext uri="{FF2B5EF4-FFF2-40B4-BE49-F238E27FC236}">
                <a16:creationId xmlns:a16="http://schemas.microsoft.com/office/drawing/2014/main" id="{B0E35558-6190-40AD-9EA4-68A47822D55B}"/>
              </a:ext>
            </a:extLst>
          </p:cNvPr>
          <p:cNvSpPr txBox="1"/>
          <p:nvPr/>
        </p:nvSpPr>
        <p:spPr>
          <a:xfrm>
            <a:off x="782444" y="6205829"/>
            <a:ext cx="35932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https://youtu.be/sS3Ipl_uOoo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84B45BEF-76C2-4ACF-9A7F-BF929B4AC5F0}"/>
              </a:ext>
            </a:extLst>
          </p:cNvPr>
          <p:cNvPicPr>
            <a:picLocks noChangeAspect="1"/>
          </p:cNvPicPr>
          <p:nvPr/>
        </p:nvPicPr>
        <p:blipFill>
          <a:blip r:embed="rId4"/>
          <a:stretch>
            <a:fillRect/>
          </a:stretch>
        </p:blipFill>
        <p:spPr>
          <a:xfrm>
            <a:off x="176512" y="4442855"/>
            <a:ext cx="3089654" cy="1714759"/>
          </a:xfrm>
          <a:prstGeom prst="rect">
            <a:avLst/>
          </a:prstGeom>
        </p:spPr>
      </p:pic>
      <p:pic>
        <p:nvPicPr>
          <p:cNvPr id="11" name="Content Placeholder 4">
            <a:extLst>
              <a:ext uri="{FF2B5EF4-FFF2-40B4-BE49-F238E27FC236}">
                <a16:creationId xmlns:a16="http://schemas.microsoft.com/office/drawing/2014/main" id="{750819AD-ECE2-40FB-A0AE-B94AF5689212}"/>
              </a:ext>
            </a:extLst>
          </p:cNvPr>
          <p:cNvPicPr>
            <a:picLocks noGrp="1" noChangeAspect="1"/>
          </p:cNvPicPr>
          <p:nvPr>
            <p:ph idx="1"/>
          </p:nvPr>
        </p:nvPicPr>
        <p:blipFill>
          <a:blip r:embed="rId5"/>
          <a:stretch>
            <a:fillRect/>
          </a:stretch>
        </p:blipFill>
        <p:spPr>
          <a:xfrm>
            <a:off x="4179333" y="2102579"/>
            <a:ext cx="6702914" cy="4565851"/>
          </a:xfrm>
        </p:spPr>
      </p:pic>
      <p:pic>
        <p:nvPicPr>
          <p:cNvPr id="3074" name="Picture 2">
            <a:extLst>
              <a:ext uri="{FF2B5EF4-FFF2-40B4-BE49-F238E27FC236}">
                <a16:creationId xmlns:a16="http://schemas.microsoft.com/office/drawing/2014/main" id="{A8D63009-D9AD-4D82-98D7-ADEC1D3FB7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12" y="2687444"/>
            <a:ext cx="3569311" cy="106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75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8EE13D77-202B-4406-A763-B6BD52070845}"/>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386911-F862-473B-80EA-91EE18C936BD}"/>
              </a:ext>
            </a:extLst>
          </p:cNvPr>
          <p:cNvSpPr>
            <a:spLocks noGrp="1"/>
          </p:cNvSpPr>
          <p:nvPr>
            <p:ph type="title"/>
          </p:nvPr>
        </p:nvSpPr>
        <p:spPr>
          <a:xfrm>
            <a:off x="1061225" y="513671"/>
            <a:ext cx="10515600" cy="1325563"/>
          </a:xfrm>
        </p:spPr>
        <p:txBody>
          <a:bodyPr>
            <a:normAutofit/>
          </a:bodyPr>
          <a:lstStyle/>
          <a:p>
            <a:pPr>
              <a:lnSpc>
                <a:spcPct val="107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Action Area 3: A welcoming Hub for the family</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Championing Family Hubs as a place where parents and carers can access services (this priority can only be delivered with adequate resources being made available to local authorities).</a:t>
            </a:r>
            <a:endParaRPr lang="en-GB" dirty="0">
              <a:solidFill>
                <a:schemeClr val="bg1"/>
              </a:solidFill>
            </a:endParaRPr>
          </a:p>
        </p:txBody>
      </p:sp>
      <p:pic>
        <p:nvPicPr>
          <p:cNvPr id="5124" name="Picture 4" descr="Anna Freud Logo">
            <a:extLst>
              <a:ext uri="{FF2B5EF4-FFF2-40B4-BE49-F238E27FC236}">
                <a16:creationId xmlns:a16="http://schemas.microsoft.com/office/drawing/2014/main" id="{A12CC9C8-9C03-45BF-94D9-410DB4F9B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42" y="2883301"/>
            <a:ext cx="4374879" cy="9905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690E627-D916-47AB-9AEC-7CFD4D362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843" y="4694665"/>
            <a:ext cx="1454875" cy="1282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7F0E83-1065-4F24-909E-FB2A3A9CD4FE}"/>
              </a:ext>
            </a:extLst>
          </p:cNvPr>
          <p:cNvPicPr>
            <a:picLocks noChangeAspect="1"/>
          </p:cNvPicPr>
          <p:nvPr/>
        </p:nvPicPr>
        <p:blipFill>
          <a:blip r:embed="rId5"/>
          <a:stretch>
            <a:fillRect/>
          </a:stretch>
        </p:blipFill>
        <p:spPr>
          <a:xfrm>
            <a:off x="4772721" y="2046436"/>
            <a:ext cx="7024099" cy="4624276"/>
          </a:xfrm>
          <a:prstGeom prst="rect">
            <a:avLst/>
          </a:prstGeom>
        </p:spPr>
      </p:pic>
    </p:spTree>
    <p:extLst>
      <p:ext uri="{BB962C8B-B14F-4D97-AF65-F5344CB8AC3E}">
        <p14:creationId xmlns:p14="http://schemas.microsoft.com/office/powerpoint/2010/main" val="1913280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E57DD259-5DF2-46D7-998A-965C22A307E6}"/>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F0E0A6-8DCF-409F-852C-E7DA192A7154}"/>
              </a:ext>
            </a:extLst>
          </p:cNvPr>
          <p:cNvSpPr>
            <a:spLocks noGrp="1"/>
          </p:cNvSpPr>
          <p:nvPr>
            <p:ph type="title"/>
          </p:nvPr>
        </p:nvSpPr>
        <p:spPr>
          <a:xfrm>
            <a:off x="1088689" y="513671"/>
            <a:ext cx="10515600" cy="1325563"/>
          </a:xfrm>
        </p:spPr>
        <p:txBody>
          <a:bodyPr>
            <a:normAutofit fontScale="90000"/>
          </a:bodyPr>
          <a:lstStyle/>
          <a:p>
            <a:pPr>
              <a:lnSpc>
                <a:spcPct val="107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Action Area 4:</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information families need when they need it </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How digital, virtual and telephone services will be designed around the needs of babies, parents and carers. </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Underpinned by the action area 2 priority - Embed Community Centred approaches in the first 1001 days plan.</a:t>
            </a:r>
            <a:endParaRPr lang="en-GB" dirty="0">
              <a:solidFill>
                <a:schemeClr val="bg1"/>
              </a:solidFill>
            </a:endParaRPr>
          </a:p>
        </p:txBody>
      </p:sp>
      <p:pic>
        <p:nvPicPr>
          <p:cNvPr id="4098" name="Picture 2" descr="PinkBook: The future of the NHS paper red book - Nurturey Blog">
            <a:extLst>
              <a:ext uri="{FF2B5EF4-FFF2-40B4-BE49-F238E27FC236}">
                <a16:creationId xmlns:a16="http://schemas.microsoft.com/office/drawing/2014/main" id="{13933C78-36D6-4CFC-BC02-28C7357B4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453" y="2659476"/>
            <a:ext cx="1491848" cy="11174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2EB53D-E017-4C79-B512-CF8360D5A032}"/>
              </a:ext>
            </a:extLst>
          </p:cNvPr>
          <p:cNvPicPr>
            <a:picLocks noChangeAspect="1"/>
          </p:cNvPicPr>
          <p:nvPr/>
        </p:nvPicPr>
        <p:blipFill>
          <a:blip r:embed="rId4"/>
          <a:stretch>
            <a:fillRect/>
          </a:stretch>
        </p:blipFill>
        <p:spPr>
          <a:xfrm>
            <a:off x="3318475" y="4329678"/>
            <a:ext cx="4244314" cy="2338752"/>
          </a:xfrm>
          <a:prstGeom prst="rect">
            <a:avLst/>
          </a:prstGeom>
        </p:spPr>
      </p:pic>
      <p:pic>
        <p:nvPicPr>
          <p:cNvPr id="9" name="Picture 8">
            <a:extLst>
              <a:ext uri="{FF2B5EF4-FFF2-40B4-BE49-F238E27FC236}">
                <a16:creationId xmlns:a16="http://schemas.microsoft.com/office/drawing/2014/main" id="{0403C0C4-B6D9-4BFF-BEA5-007707F3FE21}"/>
              </a:ext>
            </a:extLst>
          </p:cNvPr>
          <p:cNvPicPr>
            <a:picLocks noChangeAspect="1"/>
          </p:cNvPicPr>
          <p:nvPr/>
        </p:nvPicPr>
        <p:blipFill>
          <a:blip r:embed="rId5"/>
          <a:stretch>
            <a:fillRect/>
          </a:stretch>
        </p:blipFill>
        <p:spPr>
          <a:xfrm>
            <a:off x="8401412" y="2213515"/>
            <a:ext cx="2972521" cy="4238815"/>
          </a:xfrm>
          <a:prstGeom prst="rect">
            <a:avLst/>
          </a:prstGeom>
        </p:spPr>
      </p:pic>
      <p:pic>
        <p:nvPicPr>
          <p:cNvPr id="10" name="Picture 6" descr="The Incredible Selfishness of Smoking While Pregnant | SiOWfa13: Science in  Our World">
            <a:extLst>
              <a:ext uri="{FF2B5EF4-FFF2-40B4-BE49-F238E27FC236}">
                <a16:creationId xmlns:a16="http://schemas.microsoft.com/office/drawing/2014/main" id="{EC7F4FF8-E0E8-4F26-9E3B-0F7B9B83D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2657" y="2381857"/>
            <a:ext cx="1672685" cy="1672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4D01BBB-40AA-4AC8-A98E-A0F09E6DF0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0489" y="2332733"/>
            <a:ext cx="1397620" cy="1397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AAEBEAB-F046-43AD-A4F3-AF1246854450}"/>
              </a:ext>
            </a:extLst>
          </p:cNvPr>
          <p:cNvPicPr>
            <a:picLocks noChangeAspect="1"/>
          </p:cNvPicPr>
          <p:nvPr/>
        </p:nvPicPr>
        <p:blipFill>
          <a:blip r:embed="rId8"/>
          <a:stretch>
            <a:fillRect/>
          </a:stretch>
        </p:blipFill>
        <p:spPr>
          <a:xfrm>
            <a:off x="109483" y="2540419"/>
            <a:ext cx="2562898" cy="3585005"/>
          </a:xfrm>
          <a:prstGeom prst="rect">
            <a:avLst/>
          </a:prstGeom>
        </p:spPr>
      </p:pic>
    </p:spTree>
    <p:extLst>
      <p:ext uri="{BB962C8B-B14F-4D97-AF65-F5344CB8AC3E}">
        <p14:creationId xmlns:p14="http://schemas.microsoft.com/office/powerpoint/2010/main" val="3998886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p:txBody>
          <a:bodyPr/>
          <a:lstStyle/>
          <a:p>
            <a:pPr algn="ctr"/>
            <a:r>
              <a:rPr lang="en-GB" dirty="0">
                <a:latin typeface="Arial" panose="020B0604020202020204" pitchFamily="34" charset="0"/>
                <a:cs typeface="Arial" panose="020B0604020202020204" pitchFamily="34" charset="0"/>
              </a:rPr>
              <a:t>Our hosts</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375267"/>
            <a:ext cx="10233074" cy="2422818"/>
          </a:xfrm>
        </p:spPr>
        <p:txBody>
          <a:bodyPr>
            <a:normAutofit/>
          </a:bodyPr>
          <a:lstStyle/>
          <a:p>
            <a:pPr marL="0" indent="0" algn="ctr">
              <a:buNone/>
            </a:pPr>
            <a:r>
              <a:rPr lang="en-GB" dirty="0" err="1">
                <a:effectLst/>
                <a:latin typeface="Arial" panose="020B0604020202020204" pitchFamily="34" charset="0"/>
                <a:ea typeface="Calibri" panose="020F0502020204030204" pitchFamily="34" charset="0"/>
                <a:cs typeface="Arial" panose="020B0604020202020204" pitchFamily="34" charset="0"/>
              </a:rPr>
              <a:t>Nital</a:t>
            </a:r>
            <a:r>
              <a:rPr lang="en-GB" dirty="0">
                <a:effectLst/>
                <a:latin typeface="Arial" panose="020B0604020202020204" pitchFamily="34" charset="0"/>
                <a:ea typeface="Calibri" panose="020F0502020204030204" pitchFamily="34" charset="0"/>
                <a:cs typeface="Arial" panose="020B0604020202020204" pitchFamily="34" charset="0"/>
              </a:rPr>
              <a:t> - Chair of Youth Council</a:t>
            </a:r>
            <a:endParaRPr lang="en-GB" dirty="0">
              <a:latin typeface="Arial" panose="020B0604020202020204" pitchFamily="34" charset="0"/>
              <a:cs typeface="Arial" panose="020B0604020202020204" pitchFamily="34" charset="0"/>
            </a:endParaRPr>
          </a:p>
          <a:p>
            <a:pPr marL="0" indent="0" algn="ctr">
              <a:buNone/>
            </a:pPr>
            <a:r>
              <a:rPr lang="en-GB" dirty="0">
                <a:effectLst/>
                <a:latin typeface="Arial" panose="020B0604020202020204" pitchFamily="34" charset="0"/>
                <a:ea typeface="Calibri" panose="020F0502020204030204" pitchFamily="34" charset="0"/>
                <a:cs typeface="Arial" panose="020B0604020202020204" pitchFamily="34" charset="0"/>
              </a:rPr>
              <a:t>Amman - Youth Crime Commissioner</a:t>
            </a:r>
            <a:endParaRPr lang="en-GB"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4237769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2A4BA09-7CC4-4CDB-82F1-42370372D1AF}"/>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D50966-A3DF-407A-BAE7-8C6A481E8BDF}"/>
              </a:ext>
            </a:extLst>
          </p:cNvPr>
          <p:cNvSpPr>
            <a:spLocks noGrp="1"/>
          </p:cNvSpPr>
          <p:nvPr>
            <p:ph type="title"/>
          </p:nvPr>
        </p:nvSpPr>
        <p:spPr>
          <a:xfrm>
            <a:off x="1195039" y="513671"/>
            <a:ext cx="10515600" cy="1325563"/>
          </a:xfrm>
        </p:spPr>
        <p:txBody>
          <a:bodyPr>
            <a:normAutofit/>
          </a:bodyPr>
          <a:lstStyle/>
          <a:p>
            <a:pPr>
              <a:lnSpc>
                <a:spcPct val="107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Action Area 5: An empowered workforce </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Building skills across the early years workforce, strengthening continuity of care and developing a modern workforce that can better meet the needs of all families. </a:t>
            </a:r>
            <a:endParaRPr lang="en-GB" dirty="0">
              <a:solidFill>
                <a:schemeClr val="bg1"/>
              </a:solidFill>
            </a:endParaRPr>
          </a:p>
        </p:txBody>
      </p:sp>
      <p:pic>
        <p:nvPicPr>
          <p:cNvPr id="6" name="Content Placeholder 5">
            <a:extLst>
              <a:ext uri="{FF2B5EF4-FFF2-40B4-BE49-F238E27FC236}">
                <a16:creationId xmlns:a16="http://schemas.microsoft.com/office/drawing/2014/main" id="{89D66B38-D815-4DCD-BBEC-83CFDEA2724F}"/>
              </a:ext>
            </a:extLst>
          </p:cNvPr>
          <p:cNvPicPr>
            <a:picLocks noGrp="1" noChangeAspect="1"/>
          </p:cNvPicPr>
          <p:nvPr>
            <p:ph idx="1"/>
          </p:nvPr>
        </p:nvPicPr>
        <p:blipFill>
          <a:blip r:embed="rId3"/>
          <a:stretch>
            <a:fillRect/>
          </a:stretch>
        </p:blipFill>
        <p:spPr>
          <a:xfrm>
            <a:off x="10270819" y="2038813"/>
            <a:ext cx="1852415" cy="2763922"/>
          </a:xfrm>
        </p:spPr>
      </p:pic>
      <p:pic>
        <p:nvPicPr>
          <p:cNvPr id="7" name="Picture 6">
            <a:extLst>
              <a:ext uri="{FF2B5EF4-FFF2-40B4-BE49-F238E27FC236}">
                <a16:creationId xmlns:a16="http://schemas.microsoft.com/office/drawing/2014/main" id="{F8C670E3-55F6-4F8F-BCA2-BD6A0EEB6B60}"/>
              </a:ext>
            </a:extLst>
          </p:cNvPr>
          <p:cNvPicPr>
            <a:picLocks noChangeAspect="1"/>
          </p:cNvPicPr>
          <p:nvPr/>
        </p:nvPicPr>
        <p:blipFill>
          <a:blip r:embed="rId4"/>
          <a:stretch>
            <a:fillRect/>
          </a:stretch>
        </p:blipFill>
        <p:spPr>
          <a:xfrm>
            <a:off x="133815" y="3904509"/>
            <a:ext cx="4074846" cy="2763921"/>
          </a:xfrm>
          <a:prstGeom prst="rect">
            <a:avLst/>
          </a:prstGeom>
        </p:spPr>
      </p:pic>
      <p:pic>
        <p:nvPicPr>
          <p:cNvPr id="9" name="Picture 8">
            <a:extLst>
              <a:ext uri="{FF2B5EF4-FFF2-40B4-BE49-F238E27FC236}">
                <a16:creationId xmlns:a16="http://schemas.microsoft.com/office/drawing/2014/main" id="{8175EFAC-7BD2-4091-A940-156B3F6F6C3D}"/>
              </a:ext>
            </a:extLst>
          </p:cNvPr>
          <p:cNvPicPr>
            <a:picLocks noChangeAspect="1"/>
          </p:cNvPicPr>
          <p:nvPr/>
        </p:nvPicPr>
        <p:blipFill>
          <a:blip r:embed="rId5"/>
          <a:stretch>
            <a:fillRect/>
          </a:stretch>
        </p:blipFill>
        <p:spPr>
          <a:xfrm>
            <a:off x="4656835" y="2038813"/>
            <a:ext cx="3592008" cy="2475573"/>
          </a:xfrm>
          <a:prstGeom prst="rect">
            <a:avLst/>
          </a:prstGeom>
        </p:spPr>
      </p:pic>
      <p:pic>
        <p:nvPicPr>
          <p:cNvPr id="1026" name="Picture 2" descr="ICON">
            <a:extLst>
              <a:ext uri="{FF2B5EF4-FFF2-40B4-BE49-F238E27FC236}">
                <a16:creationId xmlns:a16="http://schemas.microsoft.com/office/drawing/2014/main" id="{35DD735E-C7F4-422A-A810-EBABC42BD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6690" y="2615353"/>
            <a:ext cx="1905000" cy="6762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NSPCC Logo">
            <a:extLst>
              <a:ext uri="{FF2B5EF4-FFF2-40B4-BE49-F238E27FC236}">
                <a16:creationId xmlns:a16="http://schemas.microsoft.com/office/drawing/2014/main" id="{263CAE5E-F8F2-4E51-931E-85FC1095A1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6" descr="NSPCC Logo">
            <a:extLst>
              <a:ext uri="{FF2B5EF4-FFF2-40B4-BE49-F238E27FC236}">
                <a16:creationId xmlns:a16="http://schemas.microsoft.com/office/drawing/2014/main" id="{C9D86272-ECEA-4DA8-A924-63B49A68704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6" name="Picture 12" descr="NSPCC">
            <a:extLst>
              <a:ext uri="{FF2B5EF4-FFF2-40B4-BE49-F238E27FC236}">
                <a16:creationId xmlns:a16="http://schemas.microsoft.com/office/drawing/2014/main" id="{33A71050-6B48-43CE-88A7-A53E20FC2F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9137" y="4937087"/>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Dudley Group NHS Foundation Trust - Call the midwife! Looking to build  a fulfilling career in a supportive and caring environment? We are holding  a recruitment event for band 5 and">
            <a:extLst>
              <a:ext uri="{FF2B5EF4-FFF2-40B4-BE49-F238E27FC236}">
                <a16:creationId xmlns:a16="http://schemas.microsoft.com/office/drawing/2014/main" id="{71F71D75-BE55-49F2-B844-A6F5ACBE2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1297" y="499888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15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A081E0-7287-4C3C-814B-F912CA7C712D}"/>
              </a:ext>
            </a:extLst>
          </p:cNvPr>
          <p:cNvPicPr>
            <a:picLocks noChangeAspect="1"/>
          </p:cNvPicPr>
          <p:nvPr/>
        </p:nvPicPr>
        <p:blipFill>
          <a:blip r:embed="rId3"/>
          <a:stretch>
            <a:fillRect/>
          </a:stretch>
        </p:blipFill>
        <p:spPr>
          <a:xfrm>
            <a:off x="293289" y="4176768"/>
            <a:ext cx="2725982" cy="1530047"/>
          </a:xfrm>
          <a:prstGeom prst="rect">
            <a:avLst/>
          </a:prstGeom>
        </p:spPr>
      </p:pic>
      <p:sp>
        <p:nvSpPr>
          <p:cNvPr id="4" name="Scroll: Horizontal 3">
            <a:extLst>
              <a:ext uri="{FF2B5EF4-FFF2-40B4-BE49-F238E27FC236}">
                <a16:creationId xmlns:a16="http://schemas.microsoft.com/office/drawing/2014/main" id="{98D0C73D-9A81-431A-9170-30CF9E836B5E}"/>
              </a:ext>
            </a:extLst>
          </p:cNvPr>
          <p:cNvSpPr/>
          <p:nvPr/>
        </p:nvSpPr>
        <p:spPr>
          <a:xfrm>
            <a:off x="782444" y="189570"/>
            <a:ext cx="10627112" cy="19737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3BED3F-7CDD-4368-AC73-0BA7A92C8A3E}"/>
              </a:ext>
            </a:extLst>
          </p:cNvPr>
          <p:cNvSpPr>
            <a:spLocks noGrp="1"/>
          </p:cNvSpPr>
          <p:nvPr>
            <p:ph type="title"/>
          </p:nvPr>
        </p:nvSpPr>
        <p:spPr>
          <a:xfrm>
            <a:off x="1061224" y="500062"/>
            <a:ext cx="10515600" cy="1325563"/>
          </a:xfrm>
        </p:spPr>
        <p:txBody>
          <a:bodyPr>
            <a:normAutofit/>
          </a:bodyPr>
          <a:lstStyle/>
          <a:p>
            <a:pPr>
              <a:lnSpc>
                <a:spcPct val="107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Action Area 6: Continually improving the first 1001 days offer </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Improving the quality and relevance of data collections; ensuring clear evaluation of ‘what works’ to implement best practice</a:t>
            </a:r>
            <a:endParaRPr lang="en-GB" dirty="0">
              <a:solidFill>
                <a:schemeClr val="bg1"/>
              </a:solidFill>
            </a:endParaRPr>
          </a:p>
        </p:txBody>
      </p:sp>
      <p:sp>
        <p:nvSpPr>
          <p:cNvPr id="8" name="TextBox 7">
            <a:extLst>
              <a:ext uri="{FF2B5EF4-FFF2-40B4-BE49-F238E27FC236}">
                <a16:creationId xmlns:a16="http://schemas.microsoft.com/office/drawing/2014/main" id="{AFBF8E6A-370F-45E6-8AC2-8B55FB2F482C}"/>
              </a:ext>
            </a:extLst>
          </p:cNvPr>
          <p:cNvSpPr txBox="1"/>
          <p:nvPr/>
        </p:nvSpPr>
        <p:spPr>
          <a:xfrm>
            <a:off x="50336" y="6469245"/>
            <a:ext cx="59378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Early Years and Maternity Needs Assessment 2020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Home | Early Intervention Foundation">
            <a:extLst>
              <a:ext uri="{FF2B5EF4-FFF2-40B4-BE49-F238E27FC236}">
                <a16:creationId xmlns:a16="http://schemas.microsoft.com/office/drawing/2014/main" id="{AC6ABE1E-C642-4B15-A237-C3E1FF950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287" y="2172649"/>
            <a:ext cx="2056006" cy="10280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44DA84B-D625-49B5-8BB3-395A484063C4}"/>
              </a:ext>
            </a:extLst>
          </p:cNvPr>
          <p:cNvPicPr>
            <a:picLocks noChangeAspect="1"/>
          </p:cNvPicPr>
          <p:nvPr/>
        </p:nvPicPr>
        <p:blipFill>
          <a:blip r:embed="rId5"/>
          <a:stretch>
            <a:fillRect/>
          </a:stretch>
        </p:blipFill>
        <p:spPr>
          <a:xfrm>
            <a:off x="3872063" y="3432515"/>
            <a:ext cx="1530002" cy="2178623"/>
          </a:xfrm>
          <a:prstGeom prst="rect">
            <a:avLst/>
          </a:prstGeom>
          <a:ln>
            <a:solidFill>
              <a:schemeClr val="tx1"/>
            </a:solidFill>
          </a:ln>
        </p:spPr>
      </p:pic>
      <p:pic>
        <p:nvPicPr>
          <p:cNvPr id="5" name="Picture 4">
            <a:extLst>
              <a:ext uri="{FF2B5EF4-FFF2-40B4-BE49-F238E27FC236}">
                <a16:creationId xmlns:a16="http://schemas.microsoft.com/office/drawing/2014/main" id="{ABCF3E91-4D46-4E78-8D0F-6F8D86D237CF}"/>
              </a:ext>
            </a:extLst>
          </p:cNvPr>
          <p:cNvPicPr>
            <a:picLocks noChangeAspect="1"/>
          </p:cNvPicPr>
          <p:nvPr/>
        </p:nvPicPr>
        <p:blipFill>
          <a:blip r:embed="rId6"/>
          <a:stretch>
            <a:fillRect/>
          </a:stretch>
        </p:blipFill>
        <p:spPr>
          <a:xfrm>
            <a:off x="6028972" y="2473828"/>
            <a:ext cx="4378989" cy="3405881"/>
          </a:xfrm>
          <a:prstGeom prst="rect">
            <a:avLst/>
          </a:prstGeom>
        </p:spPr>
      </p:pic>
    </p:spTree>
    <p:extLst>
      <p:ext uri="{BB962C8B-B14F-4D97-AF65-F5344CB8AC3E}">
        <p14:creationId xmlns:p14="http://schemas.microsoft.com/office/powerpoint/2010/main" val="127585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4DB2-9429-4D9F-9907-3998098E5A2E}"/>
              </a:ext>
            </a:extLst>
          </p:cNvPr>
          <p:cNvSpPr>
            <a:spLocks noGrp="1"/>
          </p:cNvSpPr>
          <p:nvPr>
            <p:ph type="title"/>
          </p:nvPr>
        </p:nvSpPr>
        <p:spPr/>
        <p:txBody>
          <a:bodyPr/>
          <a:lstStyle/>
          <a:p>
            <a:r>
              <a:rPr lang="en-GB" b="1" dirty="0">
                <a:effectLst>
                  <a:outerShdw blurRad="38100" dist="38100" dir="2700000" algn="tl">
                    <a:srgbClr val="000000">
                      <a:alpha val="43137"/>
                    </a:srgbClr>
                  </a:outerShdw>
                </a:effectLst>
              </a:rPr>
              <a:t>Future Plans/Developments</a:t>
            </a:r>
          </a:p>
        </p:txBody>
      </p:sp>
      <p:sp>
        <p:nvSpPr>
          <p:cNvPr id="3" name="Content Placeholder 2">
            <a:extLst>
              <a:ext uri="{FF2B5EF4-FFF2-40B4-BE49-F238E27FC236}">
                <a16:creationId xmlns:a16="http://schemas.microsoft.com/office/drawing/2014/main" id="{37322752-C9A2-4BA5-A738-03855505968C}"/>
              </a:ext>
            </a:extLst>
          </p:cNvPr>
          <p:cNvSpPr>
            <a:spLocks noGrp="1"/>
          </p:cNvSpPr>
          <p:nvPr>
            <p:ph sz="half" idx="1"/>
          </p:nvPr>
        </p:nvSpPr>
        <p:spPr>
          <a:xfrm>
            <a:off x="838200" y="1545071"/>
            <a:ext cx="7937810" cy="4667250"/>
          </a:xfrm>
        </p:spPr>
        <p:txBody>
          <a:bodyPr>
            <a:normAutofit/>
          </a:bodyPr>
          <a:lstStyle/>
          <a:p>
            <a:r>
              <a:rPr lang="en-GB" dirty="0"/>
              <a:t>Five to Thrive (training 22/3/22)</a:t>
            </a:r>
          </a:p>
          <a:p>
            <a:r>
              <a:rPr lang="en-GB" dirty="0"/>
              <a:t>Child Friendly Dudley </a:t>
            </a:r>
          </a:p>
          <a:p>
            <a:r>
              <a:rPr lang="en-GB" dirty="0"/>
              <a:t>COC Qualitative Evaluation</a:t>
            </a:r>
          </a:p>
          <a:p>
            <a:r>
              <a:rPr lang="en-GB" dirty="0"/>
              <a:t>School Readiness Strategy</a:t>
            </a:r>
          </a:p>
          <a:p>
            <a:r>
              <a:rPr lang="en-GB" dirty="0"/>
              <a:t>Birth Registration</a:t>
            </a:r>
          </a:p>
          <a:p>
            <a:r>
              <a:rPr lang="en-GB" dirty="0"/>
              <a:t>0-19 Integration</a:t>
            </a:r>
          </a:p>
          <a:p>
            <a:r>
              <a:rPr lang="en-GB" dirty="0"/>
              <a:t>Inequalities (NCMP) deep dive</a:t>
            </a:r>
          </a:p>
          <a:p>
            <a:r>
              <a:rPr lang="en-GB" dirty="0"/>
              <a:t>Early Language Identification Measure pilot</a:t>
            </a:r>
          </a:p>
          <a:p>
            <a:endParaRPr lang="en-GB" dirty="0"/>
          </a:p>
          <a:p>
            <a:endParaRPr lang="en-GB" dirty="0"/>
          </a:p>
        </p:txBody>
      </p:sp>
      <p:pic>
        <p:nvPicPr>
          <p:cNvPr id="4" name="Picture 4" descr="Five to Thrive - An attachment-based approach to positive parenting">
            <a:extLst>
              <a:ext uri="{FF2B5EF4-FFF2-40B4-BE49-F238E27FC236}">
                <a16:creationId xmlns:a16="http://schemas.microsoft.com/office/drawing/2014/main" id="{A0C55AED-E086-439C-B496-0DCD2A8D6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010" y="779712"/>
            <a:ext cx="2056586" cy="490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95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838199" y="470900"/>
            <a:ext cx="10515600" cy="1325563"/>
          </a:xfrm>
        </p:spPr>
        <p:txBody>
          <a:bodyPr/>
          <a:lstStyle/>
          <a:p>
            <a:pPr algn="ctr"/>
            <a:r>
              <a:rPr lang="en-GB" dirty="0">
                <a:latin typeface="Arial" panose="020B0604020202020204" pitchFamily="34" charset="0"/>
                <a:cs typeface="Arial" panose="020B0604020202020204" pitchFamily="34" charset="0"/>
              </a:rPr>
              <a:t>The importance of Early Help in Safeguarding</a:t>
            </a:r>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2217591"/>
            <a:ext cx="10233074" cy="2422818"/>
          </a:xfrm>
        </p:spPr>
        <p:txBody>
          <a:bodyPr>
            <a:normAutofit/>
          </a:bodyPr>
          <a:lstStyle/>
          <a:p>
            <a:pPr marL="0" indent="0" algn="ctr">
              <a:lnSpc>
                <a:spcPct val="107000"/>
              </a:lnSpc>
              <a:spcAft>
                <a:spcPts val="800"/>
              </a:spcAft>
              <a:buNone/>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Vicky Buchanan - Independent Scrutineer, DSPBB</a:t>
            </a:r>
            <a:endParaRPr lang="en-GB" sz="60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Tree>
    <p:extLst>
      <p:ext uri="{BB962C8B-B14F-4D97-AF65-F5344CB8AC3E}">
        <p14:creationId xmlns:p14="http://schemas.microsoft.com/office/powerpoint/2010/main" val="589852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979462" y="712641"/>
            <a:ext cx="10233074" cy="1401909"/>
          </a:xfrm>
        </p:spPr>
        <p:txBody>
          <a:bodyPr>
            <a:normAutofit/>
          </a:bodyPr>
          <a:lstStyle/>
          <a:p>
            <a:pPr marL="0" indent="0" algn="ctr">
              <a:lnSpc>
                <a:spcPct val="107000"/>
              </a:lnSpc>
              <a:spcAft>
                <a:spcPts val="800"/>
              </a:spcAft>
              <a:buNone/>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Vicky Buchanan - Independent Scrutineer, DSPBB</a:t>
            </a:r>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3"/>
              </a:rPr>
              <a:t>https://youtu.be/Rg87IzHCtbE</a:t>
            </a:r>
            <a:r>
              <a:rPr lang="en-GB"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pic>
        <p:nvPicPr>
          <p:cNvPr id="8" name="Picture 7">
            <a:extLst>
              <a:ext uri="{FF2B5EF4-FFF2-40B4-BE49-F238E27FC236}">
                <a16:creationId xmlns:a16="http://schemas.microsoft.com/office/drawing/2014/main" id="{F8753E7E-D4E8-45CC-86D1-E61BA14F39FE}"/>
              </a:ext>
            </a:extLst>
          </p:cNvPr>
          <p:cNvPicPr>
            <a:picLocks noChangeAspect="1"/>
          </p:cNvPicPr>
          <p:nvPr/>
        </p:nvPicPr>
        <p:blipFill rotWithShape="1">
          <a:blip r:embed="rId5"/>
          <a:srcRect l="1875" t="18874" r="34687" b="16650"/>
          <a:stretch/>
        </p:blipFill>
        <p:spPr>
          <a:xfrm>
            <a:off x="3314700" y="1901265"/>
            <a:ext cx="6267450" cy="3581400"/>
          </a:xfrm>
          <a:prstGeom prst="rect">
            <a:avLst/>
          </a:prstGeom>
        </p:spPr>
      </p:pic>
    </p:spTree>
    <p:extLst>
      <p:ext uri="{BB962C8B-B14F-4D97-AF65-F5344CB8AC3E}">
        <p14:creationId xmlns:p14="http://schemas.microsoft.com/office/powerpoint/2010/main" val="3557351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8D88-4D3F-4791-B5FE-965E63427668}"/>
              </a:ext>
            </a:extLst>
          </p:cNvPr>
          <p:cNvSpPr>
            <a:spLocks noGrp="1"/>
          </p:cNvSpPr>
          <p:nvPr>
            <p:ph type="title"/>
          </p:nvPr>
        </p:nvSpPr>
        <p:spPr>
          <a:xfrm>
            <a:off x="640080" y="329184"/>
            <a:ext cx="6894576" cy="1783080"/>
          </a:xfrm>
        </p:spPr>
        <p:txBody>
          <a:bodyPr anchor="b">
            <a:normAutofit/>
          </a:bodyPr>
          <a:lstStyle/>
          <a:p>
            <a:r>
              <a:rPr lang="en-GB" sz="5400" dirty="0">
                <a:latin typeface="Arial" panose="020B0604020202020204" pitchFamily="34" charset="0"/>
                <a:cs typeface="Arial" panose="020B0604020202020204" pitchFamily="34" charset="0"/>
              </a:rPr>
              <a:t>Thank you for attending</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757B32-4CFA-4730-A7AE-3630E450FD55}"/>
              </a:ext>
            </a:extLst>
          </p:cNvPr>
          <p:cNvSpPr>
            <a:spLocks noGrp="1"/>
          </p:cNvSpPr>
          <p:nvPr>
            <p:ph idx="1"/>
          </p:nvPr>
        </p:nvSpPr>
        <p:spPr>
          <a:xfrm>
            <a:off x="758952" y="3518010"/>
            <a:ext cx="7303008" cy="3010806"/>
          </a:xfrm>
        </p:spPr>
        <p:txBody>
          <a:bodyPr>
            <a:normAutofit/>
          </a:bodyPr>
          <a:lstStyle/>
          <a:p>
            <a:r>
              <a:rPr lang="en-GB" sz="1800" dirty="0">
                <a:latin typeface="Arial" panose="020B0604020202020204" pitchFamily="34" charset="0"/>
                <a:cs typeface="Arial" panose="020B0604020202020204" pitchFamily="34" charset="0"/>
              </a:rPr>
              <a:t>Dudley Health and Wellbeing Board - </a:t>
            </a:r>
            <a:r>
              <a:rPr lang="en-GB" sz="1800" dirty="0">
                <a:latin typeface="Arial" panose="020B0604020202020204" pitchFamily="34" charset="0"/>
                <a:cs typeface="Arial" panose="020B0604020202020204" pitchFamily="34" charset="0"/>
                <a:hlinkClick r:id="rId3"/>
              </a:rPr>
              <a:t>https://www.dudleyhealthandwellbeing.org.uk/</a:t>
            </a:r>
            <a:br>
              <a:rPr lang="en-GB" sz="1800" dirty="0">
                <a:latin typeface="Arial" panose="020B0604020202020204" pitchFamily="34" charset="0"/>
                <a:cs typeface="Arial" panose="020B0604020202020204" pitchFamily="34" charset="0"/>
                <a:hlinkClick r:id="rId3"/>
              </a:rPr>
            </a:br>
            <a:r>
              <a:rPr lang="en-GB" sz="1800" dirty="0" err="1">
                <a:latin typeface="Arial" panose="020B0604020202020204" pitchFamily="34" charset="0"/>
                <a:cs typeface="Arial" panose="020B0604020202020204" pitchFamily="34" charset="0"/>
                <a:hlinkClick r:id="rId3"/>
              </a:rPr>
              <a:t>earlyhelpstrategy</a:t>
            </a:r>
            <a:r>
              <a:rPr lang="en-GB" sz="1800" dirty="0">
                <a:latin typeface="Arial" panose="020B0604020202020204" pitchFamily="34" charset="0"/>
                <a:cs typeface="Arial" panose="020B0604020202020204" pitchFamily="34" charset="0"/>
              </a:rPr>
              <a:t> </a:t>
            </a:r>
          </a:p>
          <a:p>
            <a:r>
              <a:rPr lang="en-GB" sz="1800" dirty="0">
                <a:latin typeface="Arial" panose="020B0604020202020204" pitchFamily="34" charset="0"/>
                <a:cs typeface="Arial" panose="020B0604020202020204" pitchFamily="34" charset="0"/>
              </a:rPr>
              <a:t>Event feedback - </a:t>
            </a:r>
            <a:r>
              <a:rPr lang="en-GB" sz="1800" dirty="0">
                <a:latin typeface="Arial" panose="020B0604020202020204" pitchFamily="34" charset="0"/>
                <a:cs typeface="Arial" panose="020B0604020202020204" pitchFamily="34" charset="0"/>
                <a:hlinkClick r:id="rId4"/>
              </a:rPr>
              <a:t>https://www.surveymonkey.co.uk/r/DudleyEarlyHelpStrategy</a:t>
            </a:r>
            <a:r>
              <a:rPr lang="en-GB" sz="1800" dirty="0">
                <a:latin typeface="Arial" panose="020B0604020202020204" pitchFamily="34" charset="0"/>
                <a:cs typeface="Arial" panose="020B0604020202020204" pitchFamily="34" charset="0"/>
              </a:rPr>
              <a:t> </a:t>
            </a:r>
          </a:p>
          <a:p>
            <a:r>
              <a:rPr lang="en-GB" sz="1800" dirty="0">
                <a:latin typeface="Arial" panose="020B0604020202020204" pitchFamily="34" charset="0"/>
                <a:cs typeface="Arial" panose="020B0604020202020204" pitchFamily="34" charset="0"/>
              </a:rPr>
              <a:t>Safe Families - Tam’s Story </a:t>
            </a:r>
            <a:r>
              <a:rPr lang="en-GB" sz="1800" dirty="0">
                <a:latin typeface="Arial" panose="020B0604020202020204" pitchFamily="34" charset="0"/>
                <a:cs typeface="Arial" panose="020B0604020202020204" pitchFamily="34" charset="0"/>
                <a:hlinkClick r:id="rId5"/>
              </a:rPr>
              <a:t>https://vimeo.com/545966647</a:t>
            </a:r>
            <a:r>
              <a:rPr lang="en-GB" sz="1800" dirty="0">
                <a:latin typeface="Arial" panose="020B0604020202020204" pitchFamily="34" charset="0"/>
                <a:cs typeface="Arial" panose="020B0604020202020204" pitchFamily="34" charset="0"/>
              </a:rPr>
              <a:t>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Mandy’s Story- </a:t>
            </a:r>
            <a:r>
              <a:rPr lang="en-GB" sz="1800" dirty="0">
                <a:latin typeface="Arial" panose="020B0604020202020204" pitchFamily="34" charset="0"/>
                <a:cs typeface="Arial" panose="020B0604020202020204" pitchFamily="34" charset="0"/>
                <a:hlinkClick r:id="rId6"/>
              </a:rPr>
              <a:t>https://youtu.be/OXvIbPNfwSQ</a:t>
            </a: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Family Experience - </a:t>
            </a:r>
            <a:r>
              <a:rPr lang="en-GB" sz="1800" dirty="0">
                <a:latin typeface="Arial" panose="020B0604020202020204" pitchFamily="34" charset="0"/>
                <a:cs typeface="Arial" panose="020B0604020202020204" pitchFamily="34" charset="0"/>
                <a:hlinkClick r:id="rId7"/>
              </a:rPr>
              <a:t>https://youtu.be/a9TzscytNy8</a:t>
            </a:r>
            <a:r>
              <a:rPr lang="en-GB" sz="1800" dirty="0">
                <a:latin typeface="Arial" panose="020B0604020202020204" pitchFamily="34" charset="0"/>
                <a:cs typeface="Arial" panose="020B0604020202020204" pitchFamily="34" charset="0"/>
              </a:rPr>
              <a:t> </a:t>
            </a:r>
          </a:p>
          <a:p>
            <a:r>
              <a:rPr lang="en-GB" sz="1800" dirty="0">
                <a:latin typeface="Arial" panose="020B0604020202020204" pitchFamily="34" charset="0"/>
                <a:cs typeface="Arial" panose="020B0604020202020204" pitchFamily="34" charset="0"/>
              </a:rPr>
              <a:t>Make better use of information - </a:t>
            </a:r>
            <a:r>
              <a:rPr lang="en-GB" sz="1800" dirty="0">
                <a:latin typeface="Arial" panose="020B0604020202020204" pitchFamily="34" charset="0"/>
                <a:cs typeface="Arial" panose="020B0604020202020204" pitchFamily="34" charset="0"/>
                <a:hlinkClick r:id="rId8"/>
              </a:rPr>
              <a:t>https://youtu.be/OIyOixqlBmI</a:t>
            </a:r>
            <a:r>
              <a:rPr lang="en-GB" sz="1800" dirty="0">
                <a:latin typeface="Arial" panose="020B0604020202020204" pitchFamily="34" charset="0"/>
                <a:cs typeface="Arial" panose="020B0604020202020204" pitchFamily="34" charset="0"/>
              </a:rPr>
              <a:t> </a:t>
            </a:r>
          </a:p>
        </p:txBody>
      </p:sp>
      <p:pic>
        <p:nvPicPr>
          <p:cNvPr id="8" name="Picture 7" descr="A picture containing vector graphics&#10;&#10;Description automatically generated">
            <a:extLst>
              <a:ext uri="{FF2B5EF4-FFF2-40B4-BE49-F238E27FC236}">
                <a16:creationId xmlns:a16="http://schemas.microsoft.com/office/drawing/2014/main" id="{CB85CE46-26C5-4271-AFDA-9AC41E9A8E13}"/>
              </a:ext>
            </a:extLst>
          </p:cNvPr>
          <p:cNvPicPr>
            <a:picLocks noChangeAspect="1"/>
          </p:cNvPicPr>
          <p:nvPr/>
        </p:nvPicPr>
        <p:blipFill rotWithShape="1">
          <a:blip r:embed="rId9">
            <a:extLst>
              <a:ext uri="{28A0092B-C50C-407E-A947-70E740481C1C}">
                <a14:useLocalDpi xmlns:a14="http://schemas.microsoft.com/office/drawing/2010/main" val="0"/>
              </a:ext>
            </a:extLst>
          </a:blip>
          <a:srcRect l="11540" t="31896" r="35947" b="41176"/>
          <a:stretch/>
        </p:blipFill>
        <p:spPr>
          <a:xfrm>
            <a:off x="7953370" y="435033"/>
            <a:ext cx="3479678" cy="2812522"/>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85451674-3E46-4EB4-920A-F11D610A5A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9067" y="5259942"/>
            <a:ext cx="2968283" cy="1248726"/>
          </a:xfrm>
          <a:prstGeom prst="rect">
            <a:avLst/>
          </a:prstGeom>
        </p:spPr>
      </p:pic>
      <p:sp>
        <p:nvSpPr>
          <p:cNvPr id="12" name="Content Placeholder 2">
            <a:extLst>
              <a:ext uri="{FF2B5EF4-FFF2-40B4-BE49-F238E27FC236}">
                <a16:creationId xmlns:a16="http://schemas.microsoft.com/office/drawing/2014/main" id="{BE93F401-FA57-418B-959D-99486B8653A3}"/>
              </a:ext>
            </a:extLst>
          </p:cNvPr>
          <p:cNvSpPr txBox="1">
            <a:spLocks/>
          </p:cNvSpPr>
          <p:nvPr/>
        </p:nvSpPr>
        <p:spPr>
          <a:xfrm>
            <a:off x="758952" y="2553026"/>
            <a:ext cx="10233074" cy="1108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latin typeface="Arial" panose="020B0604020202020204" pitchFamily="34" charset="0"/>
                <a:cs typeface="Arial" panose="020B0604020202020204" pitchFamily="34" charset="0"/>
              </a:rPr>
              <a:t>Councillor Ruth Buttery</a:t>
            </a:r>
          </a:p>
          <a:p>
            <a:pPr marL="0" indent="0">
              <a:buFont typeface="Arial" panose="020B0604020202020204" pitchFamily="34" charset="0"/>
              <a:buNone/>
            </a:pPr>
            <a:r>
              <a:rPr lang="en-GB" sz="2400" b="1" dirty="0">
                <a:latin typeface="Arial" panose="020B0604020202020204" pitchFamily="34" charset="0"/>
                <a:cs typeface="Arial" panose="020B0604020202020204" pitchFamily="34" charset="0"/>
              </a:rPr>
              <a:t>Cabinet Member for Children’s Services</a:t>
            </a:r>
          </a:p>
        </p:txBody>
      </p:sp>
    </p:spTree>
    <p:extLst>
      <p:ext uri="{BB962C8B-B14F-4D97-AF65-F5344CB8AC3E}">
        <p14:creationId xmlns:p14="http://schemas.microsoft.com/office/powerpoint/2010/main" val="142665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
        <p:nvSpPr>
          <p:cNvPr id="8" name="Content Placeholder 2">
            <a:extLst>
              <a:ext uri="{FF2B5EF4-FFF2-40B4-BE49-F238E27FC236}">
                <a16:creationId xmlns:a16="http://schemas.microsoft.com/office/drawing/2014/main" id="{2228BB46-9DBA-4976-B78C-594B85AD01A9}"/>
              </a:ext>
            </a:extLst>
          </p:cNvPr>
          <p:cNvSpPr txBox="1">
            <a:spLocks/>
          </p:cNvSpPr>
          <p:nvPr/>
        </p:nvSpPr>
        <p:spPr>
          <a:xfrm>
            <a:off x="599533" y="1061554"/>
            <a:ext cx="10515600" cy="5796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9:45	Chief Superintendent, Dudley Neighbourhood Policing Unit: Kim Madill </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9:55	Director for Children’s Services, Dudley Council: Catherine Driscoll</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10:05	Chief Nursing Officer, Black Country and West Birmingham CCG and </a:t>
            </a:r>
            <a:br>
              <a:rPr lang="en-GB" sz="2200" dirty="0">
                <a:latin typeface="Arial" panose="020B0604020202020204" pitchFamily="34" charset="0"/>
                <a:ea typeface="Calibri" panose="020F0502020204030204" pitchFamily="34" charset="0"/>
                <a:cs typeface="Arial" panose="020B0604020202020204" pitchFamily="34" charset="0"/>
              </a:rPr>
            </a:br>
            <a:r>
              <a:rPr lang="en-GB" sz="2200" dirty="0">
                <a:latin typeface="Arial" panose="020B0604020202020204" pitchFamily="34" charset="0"/>
                <a:ea typeface="Calibri" panose="020F0502020204030204" pitchFamily="34" charset="0"/>
                <a:cs typeface="Arial" panose="020B0604020202020204" pitchFamily="34" charset="0"/>
              </a:rPr>
              <a:t>	Black Country and West Birmingham ICS Lead Nurse: </a:t>
            </a:r>
            <a:br>
              <a:rPr lang="en-GB" sz="2200" dirty="0">
                <a:latin typeface="Arial" panose="020B0604020202020204" pitchFamily="34" charset="0"/>
                <a:ea typeface="Calibri" panose="020F0502020204030204" pitchFamily="34" charset="0"/>
                <a:cs typeface="Arial" panose="020B0604020202020204" pitchFamily="34" charset="0"/>
              </a:rPr>
            </a:br>
            <a:r>
              <a:rPr lang="en-GB" sz="2200" dirty="0">
                <a:latin typeface="Arial" panose="020B0604020202020204" pitchFamily="34" charset="0"/>
                <a:ea typeface="Calibri" panose="020F0502020204030204" pitchFamily="34" charset="0"/>
                <a:cs typeface="Arial" panose="020B0604020202020204" pitchFamily="34" charset="0"/>
              </a:rPr>
              <a:t>	Sally Roberts - </a:t>
            </a:r>
            <a:r>
              <a:rPr lang="en-GB" sz="2200" i="1" dirty="0">
                <a:latin typeface="Arial" panose="020B0604020202020204" pitchFamily="34" charset="0"/>
                <a:ea typeface="Calibri" panose="020F0502020204030204" pitchFamily="34" charset="0"/>
                <a:cs typeface="Arial" panose="020B0604020202020204" pitchFamily="34" charset="0"/>
              </a:rPr>
              <a:t>Pre-recorded</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10:10	 </a:t>
            </a:r>
            <a:r>
              <a:rPr lang="en-GB"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Service Director -Early Help, Schools &amp; SEND, Dudley Council: Helen Ellis 	 and Scott Jones</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10:20	 Break</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10:25	 </a:t>
            </a:r>
            <a:r>
              <a:rPr lang="en-GB" sz="22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Develop our Culture and Practice Kaye Pedley and Paul Townsend</a:t>
            </a:r>
          </a:p>
        </p:txBody>
      </p:sp>
      <p:sp>
        <p:nvSpPr>
          <p:cNvPr id="13" name="Title 1">
            <a:extLst>
              <a:ext uri="{FF2B5EF4-FFF2-40B4-BE49-F238E27FC236}">
                <a16:creationId xmlns:a16="http://schemas.microsoft.com/office/drawing/2014/main" id="{B01786F7-69CB-4FFF-A6EC-0D4D809EF5B8}"/>
              </a:ext>
            </a:extLst>
          </p:cNvPr>
          <p:cNvSpPr>
            <a:spLocks noGrp="1"/>
          </p:cNvSpPr>
          <p:nvPr>
            <p:ph type="title"/>
          </p:nvPr>
        </p:nvSpPr>
        <p:spPr>
          <a:xfrm>
            <a:off x="838199" y="0"/>
            <a:ext cx="10515600" cy="1325563"/>
          </a:xfrm>
        </p:spPr>
        <p:txBody>
          <a:bodyPr/>
          <a:lstStyle/>
          <a:p>
            <a:pPr algn="ctr"/>
            <a:r>
              <a:rPr lang="en-GB" dirty="0">
                <a:latin typeface="Arial" panose="020B0604020202020204" pitchFamily="34" charset="0"/>
                <a:cs typeface="Arial" panose="020B0604020202020204" pitchFamily="34" charset="0"/>
              </a:rPr>
              <a:t>Today</a:t>
            </a:r>
          </a:p>
        </p:txBody>
      </p:sp>
    </p:spTree>
    <p:extLst>
      <p:ext uri="{BB962C8B-B14F-4D97-AF65-F5344CB8AC3E}">
        <p14:creationId xmlns:p14="http://schemas.microsoft.com/office/powerpoint/2010/main" val="227118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F41207EF-DA3C-4785-AC13-7B169F31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858" y="5482665"/>
            <a:ext cx="2968283" cy="1248726"/>
          </a:xfrm>
          <a:prstGeom prst="rect">
            <a:avLst/>
          </a:prstGeom>
        </p:spPr>
      </p:pic>
      <p:sp>
        <p:nvSpPr>
          <p:cNvPr id="8" name="Content Placeholder 2">
            <a:extLst>
              <a:ext uri="{FF2B5EF4-FFF2-40B4-BE49-F238E27FC236}">
                <a16:creationId xmlns:a16="http://schemas.microsoft.com/office/drawing/2014/main" id="{2228BB46-9DBA-4976-B78C-594B85AD01A9}"/>
              </a:ext>
            </a:extLst>
          </p:cNvPr>
          <p:cNvSpPr txBox="1">
            <a:spLocks/>
          </p:cNvSpPr>
          <p:nvPr/>
        </p:nvSpPr>
        <p:spPr>
          <a:xfrm>
            <a:off x="599533" y="1061554"/>
            <a:ext cx="10515600" cy="5796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10:35	 </a:t>
            </a:r>
            <a:r>
              <a:rPr lang="en-GB" sz="2200" dirty="0">
                <a:effectLst/>
                <a:latin typeface="Arial" panose="020B0604020202020204" pitchFamily="34" charset="0"/>
                <a:ea typeface="Calibri" panose="020F0502020204030204" pitchFamily="34" charset="0"/>
                <a:cs typeface="Arial" panose="020B0604020202020204" pitchFamily="34" charset="0"/>
              </a:rPr>
              <a:t>Build our capacity; Help even earlier - </a:t>
            </a:r>
            <a:r>
              <a:rPr lang="en-GB" sz="2200" i="1" dirty="0">
                <a:effectLst/>
                <a:latin typeface="Arial" panose="020B0604020202020204" pitchFamily="34" charset="0"/>
                <a:ea typeface="Calibri" panose="020F0502020204030204" pitchFamily="34" charset="0"/>
                <a:cs typeface="Arial" panose="020B0604020202020204" pitchFamily="34" charset="0"/>
              </a:rPr>
              <a:t>Pre-recorded</a:t>
            </a:r>
            <a:endParaRPr lang="en-GB" sz="2200" i="1"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10:45	</a:t>
            </a:r>
            <a:r>
              <a:rPr lang="en-GB"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Make Better Use of Information - </a:t>
            </a:r>
            <a:r>
              <a:rPr lang="en-GB" sz="2200" i="1" dirty="0">
                <a:effectLst/>
                <a:latin typeface="Arial" panose="020B0604020202020204" pitchFamily="34" charset="0"/>
                <a:ea typeface="Calibri" panose="020F0502020204030204" pitchFamily="34" charset="0"/>
                <a:cs typeface="Arial" panose="020B0604020202020204" pitchFamily="34" charset="0"/>
              </a:rPr>
              <a:t>Pre-recorded</a:t>
            </a:r>
            <a:r>
              <a:rPr lang="en-GB" sz="2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200" dirty="0">
                <a:latin typeface="Arial" panose="020B0604020202020204" pitchFamily="34" charset="0"/>
                <a:ea typeface="Calibri" panose="020F0502020204030204" pitchFamily="34" charset="0"/>
                <a:cs typeface="Arial" panose="020B0604020202020204" pitchFamily="34" charset="0"/>
              </a:rPr>
              <a:t>     </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10:55	</a:t>
            </a:r>
            <a:r>
              <a:rPr lang="en-GB"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Family Experience</a:t>
            </a: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GB" sz="2200" i="1" dirty="0">
                <a:effectLst/>
                <a:latin typeface="Arial" panose="020B0604020202020204" pitchFamily="34" charset="0"/>
                <a:ea typeface="Calibri" panose="020F0502020204030204" pitchFamily="34" charset="0"/>
                <a:cs typeface="Arial" panose="020B0604020202020204" pitchFamily="34" charset="0"/>
              </a:rPr>
              <a:t>Pre-recorded</a:t>
            </a:r>
            <a:endParaRPr lang="en-GB" sz="2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11:05  	Break</a:t>
            </a: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11:10	</a:t>
            </a:r>
            <a:r>
              <a:rPr lang="en-GB"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Focus on Priority Areas - Sally Cornfield</a:t>
            </a:r>
          </a:p>
          <a:p>
            <a:pPr marL="0" indent="0">
              <a:lnSpc>
                <a:spcPct val="100000"/>
              </a:lnSpc>
              <a:spcBef>
                <a:spcPts val="0"/>
              </a:spcBef>
              <a:spcAft>
                <a:spcPts val="1200"/>
              </a:spcAft>
              <a:buNone/>
              <a:tabLst>
                <a:tab pos="981075" algn="l"/>
              </a:tabLst>
            </a:pPr>
            <a:r>
              <a:rPr lang="en-GB"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11:20	The Importance of Early Help in Safeguarding - Vicky Buchanan 	(Independent Scrutineer, DSPBB) </a:t>
            </a:r>
            <a:r>
              <a:rPr lang="en-GB" sz="2200" i="1" dirty="0">
                <a:effectLst/>
                <a:latin typeface="Arial" panose="020B0604020202020204" pitchFamily="34" charset="0"/>
                <a:ea typeface="Calibri" panose="020F0502020204030204" pitchFamily="34" charset="0"/>
                <a:cs typeface="Arial" panose="020B0604020202020204" pitchFamily="34" charset="0"/>
              </a:rPr>
              <a:t>Pre-recorded</a:t>
            </a:r>
            <a:endParaRPr lang="en-GB"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1200"/>
              </a:spcAft>
              <a:buNone/>
              <a:tabLst>
                <a:tab pos="981075" algn="l"/>
              </a:tabLst>
            </a:pPr>
            <a:r>
              <a:rPr lang="en-GB" sz="2200" dirty="0">
                <a:latin typeface="Arial" panose="020B0604020202020204" pitchFamily="34" charset="0"/>
                <a:ea typeface="Calibri" panose="020F0502020204030204" pitchFamily="34" charset="0"/>
                <a:cs typeface="Arial" panose="020B0604020202020204" pitchFamily="34" charset="0"/>
              </a:rPr>
              <a:t>11:25	Close – Councillor Ruth Buttery</a:t>
            </a:r>
            <a:endParaRPr lang="en-GB" sz="22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B01786F7-69CB-4FFF-A6EC-0D4D809EF5B8}"/>
              </a:ext>
            </a:extLst>
          </p:cNvPr>
          <p:cNvSpPr>
            <a:spLocks noGrp="1"/>
          </p:cNvSpPr>
          <p:nvPr>
            <p:ph type="title"/>
          </p:nvPr>
        </p:nvSpPr>
        <p:spPr>
          <a:xfrm>
            <a:off x="838199" y="0"/>
            <a:ext cx="10515600" cy="1325563"/>
          </a:xfrm>
        </p:spPr>
        <p:txBody>
          <a:bodyPr/>
          <a:lstStyle/>
          <a:p>
            <a:pPr algn="ctr"/>
            <a:r>
              <a:rPr lang="en-GB" dirty="0">
                <a:latin typeface="Arial" panose="020B0604020202020204" pitchFamily="34" charset="0"/>
                <a:cs typeface="Arial" panose="020B0604020202020204" pitchFamily="34" charset="0"/>
              </a:rPr>
              <a:t>Today</a:t>
            </a:r>
          </a:p>
        </p:txBody>
      </p:sp>
    </p:spTree>
    <p:extLst>
      <p:ext uri="{BB962C8B-B14F-4D97-AF65-F5344CB8AC3E}">
        <p14:creationId xmlns:p14="http://schemas.microsoft.com/office/powerpoint/2010/main" val="37568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81BAD-9D97-486E-8C02-B8918FE95A1C}" type="slidenum">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9338872" y="104931"/>
            <a:ext cx="2488367" cy="127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p:cNvSpPr txBox="1">
            <a:spLocks/>
          </p:cNvSpPr>
          <p:nvPr/>
        </p:nvSpPr>
        <p:spPr>
          <a:xfrm>
            <a:off x="1553981" y="502169"/>
            <a:ext cx="9144000" cy="3806851"/>
          </a:xfrm>
          <a:prstGeom prst="rect">
            <a:avLst/>
          </a:prstGeom>
        </p:spPr>
        <p:txBody>
          <a:bodyPr/>
          <a:lstStyle>
            <a:lvl1pPr algn="ctr" defTabSz="914320" rtl="0" eaLnBrk="1" latinLnBrk="0" hangingPunct="1">
              <a:spcBef>
                <a:spcPct val="0"/>
              </a:spcBef>
              <a:buNone/>
              <a:defRPr sz="4400" kern="1200">
                <a:solidFill>
                  <a:schemeClr val="tx1"/>
                </a:solidFill>
                <a:latin typeface="+mj-lt"/>
                <a:ea typeface="+mj-ea"/>
                <a:cs typeface="+mj-cs"/>
              </a:defRPr>
            </a:lvl1pPr>
          </a:lstStyle>
          <a:p>
            <a:pPr marL="0" marR="0" lvl="0" indent="0" algn="ctr" defTabSz="91432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ctr" defTabSz="91432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alibri"/>
                <a:ea typeface="+mj-ea"/>
                <a:cs typeface="+mj-cs"/>
              </a:rPr>
              <a:t>Chief Superintendent Kim Madill</a:t>
            </a:r>
          </a:p>
          <a:p>
            <a:pPr marL="0" marR="0" lvl="0" indent="0" algn="ctr" defTabSz="91432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alibri"/>
                <a:ea typeface="+mj-ea"/>
                <a:cs typeface="+mj-cs"/>
              </a:rPr>
              <a:t>Dudley Borough Commander</a:t>
            </a:r>
          </a:p>
          <a:p>
            <a:pPr marL="0" marR="0" lvl="0" indent="0" algn="ctr" defTabSz="914320" rtl="0" eaLnBrk="1" fontAlgn="auto" latinLnBrk="0" hangingPunct="1">
              <a:lnSpc>
                <a:spcPct val="100000"/>
              </a:lnSpc>
              <a:spcBef>
                <a:spcPct val="0"/>
              </a:spcBef>
              <a:spcAft>
                <a:spcPts val="0"/>
              </a:spcAft>
              <a:buClrTx/>
              <a:buSzTx/>
              <a:buFontTx/>
              <a:buNone/>
              <a:tabLst/>
              <a:defRPr/>
            </a:pPr>
            <a:br>
              <a:rPr kumimoji="0" lang="en-GB" sz="4400" b="0" i="0" u="none" strike="noStrike" kern="1200" cap="none" spc="0" normalizeH="0" baseline="0" noProof="0" dirty="0">
                <a:ln>
                  <a:noFill/>
                </a:ln>
                <a:solidFill>
                  <a:prstClr val="black"/>
                </a:solidFill>
                <a:effectLst/>
                <a:uLnTx/>
                <a:uFillTx/>
                <a:latin typeface="Calibri"/>
                <a:ea typeface="+mj-ea"/>
                <a:cs typeface="+mj-cs"/>
              </a:rPr>
            </a:br>
            <a:r>
              <a:rPr kumimoji="0" lang="en-GB" sz="4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6" name="TextBox 5"/>
          <p:cNvSpPr txBox="1"/>
          <p:nvPr/>
        </p:nvSpPr>
        <p:spPr>
          <a:xfrm>
            <a:off x="2933076" y="3499607"/>
            <a:ext cx="63858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a:ea typeface="+mn-ea"/>
                <a:cs typeface="+mn-cs"/>
              </a:rPr>
              <a:t>Early 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a:ea typeface="+mn-ea"/>
                <a:cs typeface="+mn-cs"/>
              </a:rPr>
              <a:t>West Midlands Police</a:t>
            </a:r>
          </a:p>
        </p:txBody>
      </p:sp>
    </p:spTree>
    <p:extLst>
      <p:ext uri="{BB962C8B-B14F-4D97-AF65-F5344CB8AC3E}">
        <p14:creationId xmlns:p14="http://schemas.microsoft.com/office/powerpoint/2010/main" val="2921865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27649" y="836713"/>
            <a:ext cx="5387181" cy="4987167"/>
          </a:xfrm>
          <a:prstGeom prst="rect">
            <a:avLst/>
          </a:prstGeom>
        </p:spPr>
      </p:pic>
      <p:sp>
        <p:nvSpPr>
          <p:cNvPr id="2" name="Left Arrow 1"/>
          <p:cNvSpPr/>
          <p:nvPr/>
        </p:nvSpPr>
        <p:spPr>
          <a:xfrm>
            <a:off x="4145948" y="5617162"/>
            <a:ext cx="3174189" cy="836174"/>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561" tIns="10785" rIns="21561" bIns="1078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“Get upstream”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Prevent harm by getting tough on its causes</a:t>
            </a:r>
          </a:p>
        </p:txBody>
      </p:sp>
      <p:sp>
        <p:nvSpPr>
          <p:cNvPr id="7" name="TextBox 6"/>
          <p:cNvSpPr txBox="1"/>
          <p:nvPr/>
        </p:nvSpPr>
        <p:spPr>
          <a:xfrm>
            <a:off x="1703513" y="260649"/>
            <a:ext cx="9036374" cy="391113"/>
          </a:xfrm>
          <a:prstGeom prst="rect">
            <a:avLst/>
          </a:prstGeom>
          <a:noFill/>
        </p:spPr>
        <p:txBody>
          <a:bodyPr wrap="square" lIns="21560" tIns="10785" rIns="21560" bIns="1078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What is the Role of Neighbourhood Policing in Dudley?</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6" name="Straight Connector 5"/>
          <p:cNvCxnSpPr/>
          <p:nvPr/>
        </p:nvCxnSpPr>
        <p:spPr>
          <a:xfrm>
            <a:off x="4433968" y="2636912"/>
            <a:ext cx="1800200" cy="1800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066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3170</Words>
  <Application>Microsoft Office PowerPoint</Application>
  <PresentationFormat>Widescreen</PresentationFormat>
  <Paragraphs>333</Paragraphs>
  <Slides>55</Slides>
  <Notes>55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55</vt:i4>
      </vt:variant>
    </vt:vector>
  </HeadingPairs>
  <TitlesOfParts>
    <vt:vector size="63" baseType="lpstr">
      <vt:lpstr>Arial</vt:lpstr>
      <vt:lpstr>Calibri</vt:lpstr>
      <vt:lpstr>Calibri Light</vt:lpstr>
      <vt:lpstr>Times New Roman</vt:lpstr>
      <vt:lpstr>Office Theme</vt:lpstr>
      <vt:lpstr>1_Office Theme</vt:lpstr>
      <vt:lpstr>2_Office Theme</vt:lpstr>
      <vt:lpstr>3_Office Theme</vt:lpstr>
      <vt:lpstr>PowerPoint Presentation</vt:lpstr>
      <vt:lpstr>Welcome and Introductions</vt:lpstr>
      <vt:lpstr>Welcome and Introductions</vt:lpstr>
      <vt:lpstr>Welcome and Introductions</vt:lpstr>
      <vt:lpstr>Our hosts</vt:lpstr>
      <vt:lpstr>Today</vt:lpstr>
      <vt:lpstr>Today</vt:lpstr>
      <vt:lpstr>PowerPoint Presentation</vt:lpstr>
      <vt:lpstr>PowerPoint Presentation</vt:lpstr>
      <vt:lpstr>PowerPoint Presentation</vt:lpstr>
      <vt:lpstr>PowerPoint Presentation</vt:lpstr>
      <vt:lpstr>Early Help – Dudley Council</vt:lpstr>
      <vt:lpstr>Early Help – Health</vt:lpstr>
      <vt:lpstr>PowerPoint Presentation</vt:lpstr>
      <vt:lpstr>Next Steps</vt:lpstr>
      <vt:lpstr>Our vision for Early Help in Dudley </vt:lpstr>
      <vt:lpstr> Five pillars</vt:lpstr>
      <vt:lpstr>Develop our culture and practice </vt:lpstr>
      <vt:lpstr>Build our capacity – help even earlier </vt:lpstr>
      <vt:lpstr>Make better use of information </vt:lpstr>
      <vt:lpstr>The family experience </vt:lpstr>
      <vt:lpstr>Focus on priority areas </vt:lpstr>
      <vt:lpstr>Our pledge to children, young people and their families </vt:lpstr>
      <vt:lpstr>Break (5 minutes)</vt:lpstr>
      <vt:lpstr>Develop our Culture and Practice </vt:lpstr>
      <vt:lpstr>What are the outcomes for Education?</vt:lpstr>
      <vt:lpstr>What are the outcomes for Education?</vt:lpstr>
      <vt:lpstr>PowerPoint Presentation</vt:lpstr>
      <vt:lpstr>PowerPoint Presentation</vt:lpstr>
      <vt:lpstr>PowerPoint Presentation</vt:lpstr>
      <vt:lpstr>PowerPoint Presentation</vt:lpstr>
      <vt:lpstr>PowerPoint Presentation</vt:lpstr>
      <vt:lpstr>Build our capacity;  help even earlier</vt:lpstr>
      <vt:lpstr>Tam’s Story https://vimeo.com/545966647  </vt:lpstr>
      <vt:lpstr>Making better use of information</vt:lpstr>
      <vt:lpstr>Make better use of information https://youtu.be/OIyOixqlBmI </vt:lpstr>
      <vt:lpstr>The Family Experience</vt:lpstr>
      <vt:lpstr>The Family Experience https://youtu.be/a9TzscytNy8 </vt:lpstr>
      <vt:lpstr>Break (5 minutes)</vt:lpstr>
      <vt:lpstr>Focus on priority areas</vt:lpstr>
      <vt:lpstr>PowerPoint Presentation</vt:lpstr>
      <vt:lpstr>Dudley in numbers…</vt:lpstr>
      <vt:lpstr>PowerPoint Presentation</vt:lpstr>
      <vt:lpstr>PowerPoint Presentation</vt:lpstr>
      <vt:lpstr>PowerPoint Presentation</vt:lpstr>
      <vt:lpstr>PowerPoint Presentation</vt:lpstr>
      <vt:lpstr>Action Area 2: Seamless support for families Working as a local system with key stakeholders and other local partners, the Local Authority and NHS should pull together a coherent and joined up first 1001 days offer and make it clearly available. The offer should explain clearly to parents and carers what services they are entitled to and how they can access them and ensure are codesigned with parents and carers. </vt:lpstr>
      <vt:lpstr>Action Area 3: A welcoming Hub for the family Championing Family Hubs as a place where parents and carers can access services (this priority can only be delivered with adequate resources being made available to local authorities).</vt:lpstr>
      <vt:lpstr>Action Area 4: The information families need when they need it  How digital, virtual and telephone services will be designed around the needs of babies, parents and carers.  Underpinned by the action area 2 priority - Embed Community Centred approaches in the first 1001 days plan.</vt:lpstr>
      <vt:lpstr>Action Area 5: An empowered workforce  Building skills across the early years workforce, strengthening continuity of care and developing a modern workforce that can better meet the needs of all families. </vt:lpstr>
      <vt:lpstr>Action Area 6: Continually improving the first 1001 days offer  Improving the quality and relevance of data collections; ensuring clear evaluation of ‘what works’ to implement best practice</vt:lpstr>
      <vt:lpstr>Future Plans/Developments</vt:lpstr>
      <vt:lpstr>The importance of Early Help in Safeguarding</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Westwood (Communications and Public Affairs Team)</dc:creator>
  <cp:lastModifiedBy>Zoe Westwood (Communications and Public Affairs Team)</cp:lastModifiedBy>
  <cp:revision>128</cp:revision>
  <cp:lastPrinted>2022-03-17T13:17:25Z</cp:lastPrinted>
  <dcterms:created xsi:type="dcterms:W3CDTF">2022-03-01T17:01:37Z</dcterms:created>
  <dcterms:modified xsi:type="dcterms:W3CDTF">2022-03-21T11:35:51Z</dcterms:modified>
</cp:coreProperties>
</file>