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336" r:id="rId3"/>
    <p:sldId id="337" r:id="rId4"/>
    <p:sldId id="338" r:id="rId5"/>
    <p:sldId id="268" r:id="rId6"/>
    <p:sldId id="343" r:id="rId7"/>
    <p:sldId id="330" r:id="rId8"/>
    <p:sldId id="339" r:id="rId9"/>
    <p:sldId id="262" r:id="rId10"/>
    <p:sldId id="258" r:id="rId11"/>
    <p:sldId id="257" r:id="rId12"/>
    <p:sldId id="344"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3792" autoAdjust="0"/>
  </p:normalViewPr>
  <p:slideViewPr>
    <p:cSldViewPr snapToGrid="0">
      <p:cViewPr>
        <p:scale>
          <a:sx n="81" d="100"/>
          <a:sy n="81" d="100"/>
        </p:scale>
        <p:origin x="528"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B35AC-DD11-48D7-9D2A-232C983998A8}"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GB"/>
        </a:p>
      </dgm:t>
    </dgm:pt>
    <dgm:pt modelId="{DAC75860-57AD-4A54-98E7-80528544E1E1}">
      <dgm:prSet phldrT="[Text]"/>
      <dgm:spPr/>
      <dgm:t>
        <a:bodyPr/>
        <a:lstStyle/>
        <a:p>
          <a:r>
            <a:rPr lang="en-GB" dirty="0"/>
            <a:t>A better understanding of each others roles</a:t>
          </a:r>
        </a:p>
      </dgm:t>
    </dgm:pt>
    <dgm:pt modelId="{B2620B03-38F9-4B0D-8893-1DFA9C905BD4}" type="parTrans" cxnId="{AEE1ED94-70C1-4C70-9699-53D638C5958F}">
      <dgm:prSet/>
      <dgm:spPr/>
      <dgm:t>
        <a:bodyPr/>
        <a:lstStyle/>
        <a:p>
          <a:endParaRPr lang="en-GB"/>
        </a:p>
      </dgm:t>
    </dgm:pt>
    <dgm:pt modelId="{C840816B-6684-4384-81B5-F4DBE5E3A978}" type="sibTrans" cxnId="{AEE1ED94-70C1-4C70-9699-53D638C5958F}">
      <dgm:prSet/>
      <dgm:spPr/>
      <dgm:t>
        <a:bodyPr/>
        <a:lstStyle/>
        <a:p>
          <a:endParaRPr lang="en-GB"/>
        </a:p>
      </dgm:t>
    </dgm:pt>
    <dgm:pt modelId="{D293CD7C-B8E9-45C9-92D7-B2B606B62509}">
      <dgm:prSet phldrT="[Text]"/>
      <dgm:spPr/>
      <dgm:t>
        <a:bodyPr/>
        <a:lstStyle/>
        <a:p>
          <a:r>
            <a:rPr lang="en-GB" dirty="0"/>
            <a:t>Be open to change </a:t>
          </a:r>
        </a:p>
      </dgm:t>
    </dgm:pt>
    <dgm:pt modelId="{6F5A27FA-F49F-4D50-96C3-A92285EC8097}" type="parTrans" cxnId="{4135BFC0-DA5E-4762-8885-B4465EBED87F}">
      <dgm:prSet/>
      <dgm:spPr/>
      <dgm:t>
        <a:bodyPr/>
        <a:lstStyle/>
        <a:p>
          <a:endParaRPr lang="en-GB"/>
        </a:p>
      </dgm:t>
    </dgm:pt>
    <dgm:pt modelId="{C0B3D8B1-2ABC-49E6-BDEC-2C87CB5C5D56}" type="sibTrans" cxnId="{4135BFC0-DA5E-4762-8885-B4465EBED87F}">
      <dgm:prSet/>
      <dgm:spPr/>
      <dgm:t>
        <a:bodyPr/>
        <a:lstStyle/>
        <a:p>
          <a:endParaRPr lang="en-GB"/>
        </a:p>
      </dgm:t>
    </dgm:pt>
    <dgm:pt modelId="{DDA4629D-CC1C-4A11-939D-5A22B5F3B954}">
      <dgm:prSet phldrT="[Text]"/>
      <dgm:spPr/>
      <dgm:t>
        <a:bodyPr/>
        <a:lstStyle/>
        <a:p>
          <a:r>
            <a:rPr lang="en-GB" dirty="0"/>
            <a:t>To actively work with agencies / support groups to develop the opportunities that are available for families in the area</a:t>
          </a:r>
        </a:p>
      </dgm:t>
    </dgm:pt>
    <dgm:pt modelId="{0BA8EB29-9B9A-4449-950A-629F435D63F4}" type="parTrans" cxnId="{CE0967F1-4108-4591-8F78-4E35BC843FEC}">
      <dgm:prSet/>
      <dgm:spPr/>
      <dgm:t>
        <a:bodyPr/>
        <a:lstStyle/>
        <a:p>
          <a:endParaRPr lang="en-GB"/>
        </a:p>
      </dgm:t>
    </dgm:pt>
    <dgm:pt modelId="{90C28FE8-C732-4706-BD57-D3967ECD6A04}" type="sibTrans" cxnId="{CE0967F1-4108-4591-8F78-4E35BC843FEC}">
      <dgm:prSet/>
      <dgm:spPr/>
      <dgm:t>
        <a:bodyPr/>
        <a:lstStyle/>
        <a:p>
          <a:endParaRPr lang="en-GB"/>
        </a:p>
      </dgm:t>
    </dgm:pt>
    <dgm:pt modelId="{20D026CB-3167-4E55-8C4B-605F07616FE9}">
      <dgm:prSet phldrT="[Text]"/>
      <dgm:spPr/>
      <dgm:t>
        <a:bodyPr/>
        <a:lstStyle/>
        <a:p>
          <a:r>
            <a:rPr lang="en-GB" dirty="0"/>
            <a:t>One team, one vision </a:t>
          </a:r>
        </a:p>
      </dgm:t>
    </dgm:pt>
    <dgm:pt modelId="{ACFD8749-48EA-4988-A91F-135426503A87}" type="parTrans" cxnId="{B8366090-6D50-4E6C-9672-3FDA28CE8DCF}">
      <dgm:prSet/>
      <dgm:spPr/>
      <dgm:t>
        <a:bodyPr/>
        <a:lstStyle/>
        <a:p>
          <a:endParaRPr lang="en-GB"/>
        </a:p>
      </dgm:t>
    </dgm:pt>
    <dgm:pt modelId="{16EE42D0-B747-4698-95E4-173A682F70F3}" type="sibTrans" cxnId="{B8366090-6D50-4E6C-9672-3FDA28CE8DCF}">
      <dgm:prSet/>
      <dgm:spPr/>
      <dgm:t>
        <a:bodyPr/>
        <a:lstStyle/>
        <a:p>
          <a:endParaRPr lang="en-GB"/>
        </a:p>
      </dgm:t>
    </dgm:pt>
    <dgm:pt modelId="{D6AA63EF-62A9-49C6-8F5C-068DFADF7EC8}">
      <dgm:prSet phldrT="[Text]"/>
      <dgm:spPr/>
      <dgm:t>
        <a:bodyPr/>
        <a:lstStyle/>
        <a:p>
          <a:r>
            <a:rPr lang="en-GB" dirty="0"/>
            <a:t>Build in time to meet people and build trusting relationships</a:t>
          </a:r>
        </a:p>
      </dgm:t>
    </dgm:pt>
    <dgm:pt modelId="{E5FD4BC2-3396-4AF7-857B-A77B31A4B647}" type="parTrans" cxnId="{83EEAD5D-9CB9-46FE-9264-A2EDA6229671}">
      <dgm:prSet/>
      <dgm:spPr/>
      <dgm:t>
        <a:bodyPr/>
        <a:lstStyle/>
        <a:p>
          <a:endParaRPr lang="en-GB"/>
        </a:p>
      </dgm:t>
    </dgm:pt>
    <dgm:pt modelId="{4FD20CA4-3FE2-4FE9-A5FA-770F22A94633}" type="sibTrans" cxnId="{83EEAD5D-9CB9-46FE-9264-A2EDA6229671}">
      <dgm:prSet/>
      <dgm:spPr/>
      <dgm:t>
        <a:bodyPr/>
        <a:lstStyle/>
        <a:p>
          <a:endParaRPr lang="en-GB"/>
        </a:p>
      </dgm:t>
    </dgm:pt>
    <dgm:pt modelId="{AD8B855B-0ECC-4EC8-95CC-ED463C32899E}">
      <dgm:prSet phldrT="[Text]"/>
      <dgm:spPr/>
      <dgm:t>
        <a:bodyPr/>
        <a:lstStyle/>
        <a:p>
          <a:r>
            <a:rPr lang="en-GB" dirty="0"/>
            <a:t>To share information within my own team…to stay involved as the network moves forward</a:t>
          </a:r>
        </a:p>
      </dgm:t>
    </dgm:pt>
    <dgm:pt modelId="{88FCCBBF-7AF0-44B3-AEBD-22B2809E351D}" type="parTrans" cxnId="{3EB29EA4-CECD-4FC4-B5DF-FCD08C312AD1}">
      <dgm:prSet/>
      <dgm:spPr/>
      <dgm:t>
        <a:bodyPr/>
        <a:lstStyle/>
        <a:p>
          <a:endParaRPr lang="en-GB"/>
        </a:p>
      </dgm:t>
    </dgm:pt>
    <dgm:pt modelId="{227403D8-3815-47F6-8A2B-12F84135A65B}" type="sibTrans" cxnId="{3EB29EA4-CECD-4FC4-B5DF-FCD08C312AD1}">
      <dgm:prSet/>
      <dgm:spPr/>
      <dgm:t>
        <a:bodyPr/>
        <a:lstStyle/>
        <a:p>
          <a:endParaRPr lang="en-GB"/>
        </a:p>
      </dgm:t>
    </dgm:pt>
    <dgm:pt modelId="{6751CA0E-747A-47BB-80E1-94FDED6938B0}" type="pres">
      <dgm:prSet presAssocID="{0EEB35AC-DD11-48D7-9D2A-232C983998A8}" presName="diagram" presStyleCnt="0">
        <dgm:presLayoutVars>
          <dgm:dir/>
          <dgm:resizeHandles val="exact"/>
        </dgm:presLayoutVars>
      </dgm:prSet>
      <dgm:spPr/>
    </dgm:pt>
    <dgm:pt modelId="{B0733146-430E-4556-8C84-89C21B46FB7A}" type="pres">
      <dgm:prSet presAssocID="{DAC75860-57AD-4A54-98E7-80528544E1E1}" presName="node" presStyleLbl="node1" presStyleIdx="0" presStyleCnt="6">
        <dgm:presLayoutVars>
          <dgm:bulletEnabled val="1"/>
        </dgm:presLayoutVars>
      </dgm:prSet>
      <dgm:spPr/>
    </dgm:pt>
    <dgm:pt modelId="{159669B4-8057-4185-B7DB-FE854004317E}" type="pres">
      <dgm:prSet presAssocID="{C840816B-6684-4384-81B5-F4DBE5E3A978}" presName="sibTrans" presStyleCnt="0"/>
      <dgm:spPr/>
    </dgm:pt>
    <dgm:pt modelId="{6558497B-AF74-4C67-B20D-EF798D3CFD26}" type="pres">
      <dgm:prSet presAssocID="{AD8B855B-0ECC-4EC8-95CC-ED463C32899E}" presName="node" presStyleLbl="node1" presStyleIdx="1" presStyleCnt="6">
        <dgm:presLayoutVars>
          <dgm:bulletEnabled val="1"/>
        </dgm:presLayoutVars>
      </dgm:prSet>
      <dgm:spPr/>
    </dgm:pt>
    <dgm:pt modelId="{24F0EA55-3C42-49C4-B61C-BFE646E99C7A}" type="pres">
      <dgm:prSet presAssocID="{227403D8-3815-47F6-8A2B-12F84135A65B}" presName="sibTrans" presStyleCnt="0"/>
      <dgm:spPr/>
    </dgm:pt>
    <dgm:pt modelId="{756EDB8A-E3C6-4DDF-B86E-265676F0645D}" type="pres">
      <dgm:prSet presAssocID="{D293CD7C-B8E9-45C9-92D7-B2B606B62509}" presName="node" presStyleLbl="node1" presStyleIdx="2" presStyleCnt="6">
        <dgm:presLayoutVars>
          <dgm:bulletEnabled val="1"/>
        </dgm:presLayoutVars>
      </dgm:prSet>
      <dgm:spPr/>
    </dgm:pt>
    <dgm:pt modelId="{89252DC5-DD9A-4583-9BD9-B72EFE261EF6}" type="pres">
      <dgm:prSet presAssocID="{C0B3D8B1-2ABC-49E6-BDEC-2C87CB5C5D56}" presName="sibTrans" presStyleCnt="0"/>
      <dgm:spPr/>
    </dgm:pt>
    <dgm:pt modelId="{29185440-CE73-4FDE-80D8-A26B1F8AF120}" type="pres">
      <dgm:prSet presAssocID="{DDA4629D-CC1C-4A11-939D-5A22B5F3B954}" presName="node" presStyleLbl="node1" presStyleIdx="3" presStyleCnt="6">
        <dgm:presLayoutVars>
          <dgm:bulletEnabled val="1"/>
        </dgm:presLayoutVars>
      </dgm:prSet>
      <dgm:spPr/>
    </dgm:pt>
    <dgm:pt modelId="{14351660-2B4D-410A-AD20-D44F51E13687}" type="pres">
      <dgm:prSet presAssocID="{90C28FE8-C732-4706-BD57-D3967ECD6A04}" presName="sibTrans" presStyleCnt="0"/>
      <dgm:spPr/>
    </dgm:pt>
    <dgm:pt modelId="{313035EE-3841-4548-A782-0A089523F00C}" type="pres">
      <dgm:prSet presAssocID="{20D026CB-3167-4E55-8C4B-605F07616FE9}" presName="node" presStyleLbl="node1" presStyleIdx="4" presStyleCnt="6">
        <dgm:presLayoutVars>
          <dgm:bulletEnabled val="1"/>
        </dgm:presLayoutVars>
      </dgm:prSet>
      <dgm:spPr/>
    </dgm:pt>
    <dgm:pt modelId="{44B1A04B-0DFF-44BE-8E7A-1EDFDCB5A06A}" type="pres">
      <dgm:prSet presAssocID="{16EE42D0-B747-4698-95E4-173A682F70F3}" presName="sibTrans" presStyleCnt="0"/>
      <dgm:spPr/>
    </dgm:pt>
    <dgm:pt modelId="{46C81D9C-EDF4-4B99-B199-CDECDF137334}" type="pres">
      <dgm:prSet presAssocID="{D6AA63EF-62A9-49C6-8F5C-068DFADF7EC8}" presName="node" presStyleLbl="node1" presStyleIdx="5" presStyleCnt="6">
        <dgm:presLayoutVars>
          <dgm:bulletEnabled val="1"/>
        </dgm:presLayoutVars>
      </dgm:prSet>
      <dgm:spPr/>
    </dgm:pt>
  </dgm:ptLst>
  <dgm:cxnLst>
    <dgm:cxn modelId="{9CCAB115-AA0F-445A-979F-58462A0799CB}" type="presOf" srcId="{D6AA63EF-62A9-49C6-8F5C-068DFADF7EC8}" destId="{46C81D9C-EDF4-4B99-B199-CDECDF137334}" srcOrd="0" destOrd="0" presId="urn:microsoft.com/office/officeart/2005/8/layout/default"/>
    <dgm:cxn modelId="{B6D2283D-2739-4566-85B5-F6DC07E606E3}" type="presOf" srcId="{DDA4629D-CC1C-4A11-939D-5A22B5F3B954}" destId="{29185440-CE73-4FDE-80D8-A26B1F8AF120}" srcOrd="0" destOrd="0" presId="urn:microsoft.com/office/officeart/2005/8/layout/default"/>
    <dgm:cxn modelId="{83EEAD5D-9CB9-46FE-9264-A2EDA6229671}" srcId="{0EEB35AC-DD11-48D7-9D2A-232C983998A8}" destId="{D6AA63EF-62A9-49C6-8F5C-068DFADF7EC8}" srcOrd="5" destOrd="0" parTransId="{E5FD4BC2-3396-4AF7-857B-A77B31A4B647}" sibTransId="{4FD20CA4-3FE2-4FE9-A5FA-770F22A94633}"/>
    <dgm:cxn modelId="{B8366090-6D50-4E6C-9672-3FDA28CE8DCF}" srcId="{0EEB35AC-DD11-48D7-9D2A-232C983998A8}" destId="{20D026CB-3167-4E55-8C4B-605F07616FE9}" srcOrd="4" destOrd="0" parTransId="{ACFD8749-48EA-4988-A91F-135426503A87}" sibTransId="{16EE42D0-B747-4698-95E4-173A682F70F3}"/>
    <dgm:cxn modelId="{AEE1ED94-70C1-4C70-9699-53D638C5958F}" srcId="{0EEB35AC-DD11-48D7-9D2A-232C983998A8}" destId="{DAC75860-57AD-4A54-98E7-80528544E1E1}" srcOrd="0" destOrd="0" parTransId="{B2620B03-38F9-4B0D-8893-1DFA9C905BD4}" sibTransId="{C840816B-6684-4384-81B5-F4DBE5E3A978}"/>
    <dgm:cxn modelId="{5226389F-7CA5-4D50-8093-812BED5929E8}" type="presOf" srcId="{AD8B855B-0ECC-4EC8-95CC-ED463C32899E}" destId="{6558497B-AF74-4C67-B20D-EF798D3CFD26}" srcOrd="0" destOrd="0" presId="urn:microsoft.com/office/officeart/2005/8/layout/default"/>
    <dgm:cxn modelId="{71451BA3-5D60-487C-8128-CC6107677D3A}" type="presOf" srcId="{0EEB35AC-DD11-48D7-9D2A-232C983998A8}" destId="{6751CA0E-747A-47BB-80E1-94FDED6938B0}" srcOrd="0" destOrd="0" presId="urn:microsoft.com/office/officeart/2005/8/layout/default"/>
    <dgm:cxn modelId="{A8A39AA3-A67A-43AA-BBFC-3654A8674AD7}" type="presOf" srcId="{DAC75860-57AD-4A54-98E7-80528544E1E1}" destId="{B0733146-430E-4556-8C84-89C21B46FB7A}" srcOrd="0" destOrd="0" presId="urn:microsoft.com/office/officeart/2005/8/layout/default"/>
    <dgm:cxn modelId="{3EB29EA4-CECD-4FC4-B5DF-FCD08C312AD1}" srcId="{0EEB35AC-DD11-48D7-9D2A-232C983998A8}" destId="{AD8B855B-0ECC-4EC8-95CC-ED463C32899E}" srcOrd="1" destOrd="0" parTransId="{88FCCBBF-7AF0-44B3-AEBD-22B2809E351D}" sibTransId="{227403D8-3815-47F6-8A2B-12F84135A65B}"/>
    <dgm:cxn modelId="{4135BFC0-DA5E-4762-8885-B4465EBED87F}" srcId="{0EEB35AC-DD11-48D7-9D2A-232C983998A8}" destId="{D293CD7C-B8E9-45C9-92D7-B2B606B62509}" srcOrd="2" destOrd="0" parTransId="{6F5A27FA-F49F-4D50-96C3-A92285EC8097}" sibTransId="{C0B3D8B1-2ABC-49E6-BDEC-2C87CB5C5D56}"/>
    <dgm:cxn modelId="{1C19ABD6-7AC4-4E8D-956A-4BB156EA916B}" type="presOf" srcId="{D293CD7C-B8E9-45C9-92D7-B2B606B62509}" destId="{756EDB8A-E3C6-4DDF-B86E-265676F0645D}" srcOrd="0" destOrd="0" presId="urn:microsoft.com/office/officeart/2005/8/layout/default"/>
    <dgm:cxn modelId="{CE0967F1-4108-4591-8F78-4E35BC843FEC}" srcId="{0EEB35AC-DD11-48D7-9D2A-232C983998A8}" destId="{DDA4629D-CC1C-4A11-939D-5A22B5F3B954}" srcOrd="3" destOrd="0" parTransId="{0BA8EB29-9B9A-4449-950A-629F435D63F4}" sibTransId="{90C28FE8-C732-4706-BD57-D3967ECD6A04}"/>
    <dgm:cxn modelId="{D8E543F3-DAC9-48FC-8B54-DCC75E7BD3F7}" type="presOf" srcId="{20D026CB-3167-4E55-8C4B-605F07616FE9}" destId="{313035EE-3841-4548-A782-0A089523F00C}" srcOrd="0" destOrd="0" presId="urn:microsoft.com/office/officeart/2005/8/layout/default"/>
    <dgm:cxn modelId="{42BDCB2F-C98A-47A7-A0CB-5B9CD93F5207}" type="presParOf" srcId="{6751CA0E-747A-47BB-80E1-94FDED6938B0}" destId="{B0733146-430E-4556-8C84-89C21B46FB7A}" srcOrd="0" destOrd="0" presId="urn:microsoft.com/office/officeart/2005/8/layout/default"/>
    <dgm:cxn modelId="{A4529D8F-A96C-4DA7-920C-E72D4E640739}" type="presParOf" srcId="{6751CA0E-747A-47BB-80E1-94FDED6938B0}" destId="{159669B4-8057-4185-B7DB-FE854004317E}" srcOrd="1" destOrd="0" presId="urn:microsoft.com/office/officeart/2005/8/layout/default"/>
    <dgm:cxn modelId="{6E405CA8-C4E9-4E13-B813-3B91F5CF01FD}" type="presParOf" srcId="{6751CA0E-747A-47BB-80E1-94FDED6938B0}" destId="{6558497B-AF74-4C67-B20D-EF798D3CFD26}" srcOrd="2" destOrd="0" presId="urn:microsoft.com/office/officeart/2005/8/layout/default"/>
    <dgm:cxn modelId="{8EF05D14-A446-4825-834A-1B0A0B496AD8}" type="presParOf" srcId="{6751CA0E-747A-47BB-80E1-94FDED6938B0}" destId="{24F0EA55-3C42-49C4-B61C-BFE646E99C7A}" srcOrd="3" destOrd="0" presId="urn:microsoft.com/office/officeart/2005/8/layout/default"/>
    <dgm:cxn modelId="{9014A703-D4B1-4903-BE04-9430167FCEB2}" type="presParOf" srcId="{6751CA0E-747A-47BB-80E1-94FDED6938B0}" destId="{756EDB8A-E3C6-4DDF-B86E-265676F0645D}" srcOrd="4" destOrd="0" presId="urn:microsoft.com/office/officeart/2005/8/layout/default"/>
    <dgm:cxn modelId="{100AFD56-BD1C-4629-8ACF-861369C0CDF8}" type="presParOf" srcId="{6751CA0E-747A-47BB-80E1-94FDED6938B0}" destId="{89252DC5-DD9A-4583-9BD9-B72EFE261EF6}" srcOrd="5" destOrd="0" presId="urn:microsoft.com/office/officeart/2005/8/layout/default"/>
    <dgm:cxn modelId="{E9D64F54-F57E-45E2-806C-C070C665ED84}" type="presParOf" srcId="{6751CA0E-747A-47BB-80E1-94FDED6938B0}" destId="{29185440-CE73-4FDE-80D8-A26B1F8AF120}" srcOrd="6" destOrd="0" presId="urn:microsoft.com/office/officeart/2005/8/layout/default"/>
    <dgm:cxn modelId="{087E3AED-7D47-4865-B7F4-255E20C8AD29}" type="presParOf" srcId="{6751CA0E-747A-47BB-80E1-94FDED6938B0}" destId="{14351660-2B4D-410A-AD20-D44F51E13687}" srcOrd="7" destOrd="0" presId="urn:microsoft.com/office/officeart/2005/8/layout/default"/>
    <dgm:cxn modelId="{1E173F67-0C53-43C3-9E63-0532819520C5}" type="presParOf" srcId="{6751CA0E-747A-47BB-80E1-94FDED6938B0}" destId="{313035EE-3841-4548-A782-0A089523F00C}" srcOrd="8" destOrd="0" presId="urn:microsoft.com/office/officeart/2005/8/layout/default"/>
    <dgm:cxn modelId="{68E8C235-0E1C-4B38-8D4B-9004AEB0162E}" type="presParOf" srcId="{6751CA0E-747A-47BB-80E1-94FDED6938B0}" destId="{44B1A04B-0DFF-44BE-8E7A-1EDFDCB5A06A}" srcOrd="9" destOrd="0" presId="urn:microsoft.com/office/officeart/2005/8/layout/default"/>
    <dgm:cxn modelId="{C7B7D20D-E4BF-40DE-8A51-FA6FCA349C23}" type="presParOf" srcId="{6751CA0E-747A-47BB-80E1-94FDED6938B0}" destId="{46C81D9C-EDF4-4B99-B199-CDECDF13733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33146-430E-4556-8C84-89C21B46FB7A}">
      <dsp:nvSpPr>
        <dsp:cNvPr id="0" name=""/>
        <dsp:cNvSpPr/>
      </dsp:nvSpPr>
      <dsp:spPr>
        <a:xfrm>
          <a:off x="0" y="143442"/>
          <a:ext cx="2669976" cy="160198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A better understanding of each others roles</a:t>
          </a:r>
        </a:p>
      </dsp:txBody>
      <dsp:txXfrm>
        <a:off x="0" y="143442"/>
        <a:ext cx="2669976" cy="1601985"/>
      </dsp:txXfrm>
    </dsp:sp>
    <dsp:sp modelId="{6558497B-AF74-4C67-B20D-EF798D3CFD26}">
      <dsp:nvSpPr>
        <dsp:cNvPr id="0" name=""/>
        <dsp:cNvSpPr/>
      </dsp:nvSpPr>
      <dsp:spPr>
        <a:xfrm>
          <a:off x="2936974" y="143442"/>
          <a:ext cx="2669976" cy="1601985"/>
        </a:xfrm>
        <a:prstGeom prst="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To share information within my own team…to stay involved as the network moves forward</a:t>
          </a:r>
        </a:p>
      </dsp:txBody>
      <dsp:txXfrm>
        <a:off x="2936974" y="143442"/>
        <a:ext cx="2669976" cy="1601985"/>
      </dsp:txXfrm>
    </dsp:sp>
    <dsp:sp modelId="{756EDB8A-E3C6-4DDF-B86E-265676F0645D}">
      <dsp:nvSpPr>
        <dsp:cNvPr id="0" name=""/>
        <dsp:cNvSpPr/>
      </dsp:nvSpPr>
      <dsp:spPr>
        <a:xfrm>
          <a:off x="5873948" y="143442"/>
          <a:ext cx="2669976" cy="1601985"/>
        </a:xfrm>
        <a:prstGeom prst="rect">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Be open to change </a:t>
          </a:r>
        </a:p>
      </dsp:txBody>
      <dsp:txXfrm>
        <a:off x="5873948" y="143442"/>
        <a:ext cx="2669976" cy="1601985"/>
      </dsp:txXfrm>
    </dsp:sp>
    <dsp:sp modelId="{29185440-CE73-4FDE-80D8-A26B1F8AF120}">
      <dsp:nvSpPr>
        <dsp:cNvPr id="0" name=""/>
        <dsp:cNvSpPr/>
      </dsp:nvSpPr>
      <dsp:spPr>
        <a:xfrm>
          <a:off x="0" y="2012426"/>
          <a:ext cx="2669976" cy="1601985"/>
        </a:xfrm>
        <a:prstGeom prst="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To actively work with agencies / support groups to develop the opportunities that are available for families in the area</a:t>
          </a:r>
        </a:p>
      </dsp:txBody>
      <dsp:txXfrm>
        <a:off x="0" y="2012426"/>
        <a:ext cx="2669976" cy="1601985"/>
      </dsp:txXfrm>
    </dsp:sp>
    <dsp:sp modelId="{313035EE-3841-4548-A782-0A089523F00C}">
      <dsp:nvSpPr>
        <dsp:cNvPr id="0" name=""/>
        <dsp:cNvSpPr/>
      </dsp:nvSpPr>
      <dsp:spPr>
        <a:xfrm>
          <a:off x="2936974" y="2012426"/>
          <a:ext cx="2669976" cy="1601985"/>
        </a:xfrm>
        <a:prstGeom prst="rect">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One team, one vision </a:t>
          </a:r>
        </a:p>
      </dsp:txBody>
      <dsp:txXfrm>
        <a:off x="2936974" y="2012426"/>
        <a:ext cx="2669976" cy="1601985"/>
      </dsp:txXfrm>
    </dsp:sp>
    <dsp:sp modelId="{46C81D9C-EDF4-4B99-B199-CDECDF137334}">
      <dsp:nvSpPr>
        <dsp:cNvPr id="0" name=""/>
        <dsp:cNvSpPr/>
      </dsp:nvSpPr>
      <dsp:spPr>
        <a:xfrm>
          <a:off x="5873948" y="2012426"/>
          <a:ext cx="2669976" cy="1601985"/>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Build in time to meet people and build trusting relationships</a:t>
          </a:r>
        </a:p>
      </dsp:txBody>
      <dsp:txXfrm>
        <a:off x="5873948" y="2012426"/>
        <a:ext cx="2669976" cy="16019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2450E-EFCC-459C-B574-7AC159065E65}" type="datetimeFigureOut">
              <a:rPr lang="en-GB" smtClean="0"/>
              <a:t>14/05/2023</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13104-15CB-4340-877D-A1FA7300E5B8}" type="slidenum">
              <a:rPr lang="en-GB" smtClean="0"/>
              <a:t>‹#›</a:t>
            </a:fld>
            <a:endParaRPr lang="en-GB"/>
          </a:p>
        </p:txBody>
      </p:sp>
    </p:spTree>
    <p:extLst>
      <p:ext uri="{BB962C8B-B14F-4D97-AF65-F5344CB8AC3E}">
        <p14:creationId xmlns:p14="http://schemas.microsoft.com/office/powerpoint/2010/main" val="198111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dudley.gov.uk/residents/start-for-lif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1: Introductions to our roles </a:t>
            </a:r>
          </a:p>
        </p:txBody>
      </p:sp>
      <p:sp>
        <p:nvSpPr>
          <p:cNvPr id="4" name="Slide Number Placeholder 3"/>
          <p:cNvSpPr>
            <a:spLocks noGrp="1"/>
          </p:cNvSpPr>
          <p:nvPr>
            <p:ph type="sldNum" sz="quarter" idx="5"/>
          </p:nvPr>
        </p:nvSpPr>
        <p:spPr/>
        <p:txBody>
          <a:bodyPr/>
          <a:lstStyle/>
          <a:p>
            <a:fld id="{DC413104-15CB-4340-877D-A1FA7300E5B8}" type="slidenum">
              <a:rPr lang="en-GB" smtClean="0"/>
              <a:t>1</a:t>
            </a:fld>
            <a:endParaRPr lang="en-GB"/>
          </a:p>
        </p:txBody>
      </p:sp>
    </p:spTree>
    <p:extLst>
      <p:ext uri="{BB962C8B-B14F-4D97-AF65-F5344CB8AC3E}">
        <p14:creationId xmlns:p14="http://schemas.microsoft.com/office/powerpoint/2010/main" val="14887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12: start for Life slide – I have hidden this slide for this presentation. </a:t>
            </a:r>
          </a:p>
        </p:txBody>
      </p:sp>
      <p:sp>
        <p:nvSpPr>
          <p:cNvPr id="4" name="Slide Number Placeholder 3"/>
          <p:cNvSpPr>
            <a:spLocks noGrp="1"/>
          </p:cNvSpPr>
          <p:nvPr>
            <p:ph type="sldNum" sz="quarter" idx="5"/>
          </p:nvPr>
        </p:nvSpPr>
        <p:spPr/>
        <p:txBody>
          <a:bodyPr/>
          <a:lstStyle/>
          <a:p>
            <a:fld id="{DC413104-15CB-4340-877D-A1FA7300E5B8}" type="slidenum">
              <a:rPr lang="en-GB" smtClean="0"/>
              <a:t>10</a:t>
            </a:fld>
            <a:endParaRPr lang="en-GB"/>
          </a:p>
        </p:txBody>
      </p:sp>
    </p:spTree>
    <p:extLst>
      <p:ext uri="{BB962C8B-B14F-4D97-AF65-F5344CB8AC3E}">
        <p14:creationId xmlns:p14="http://schemas.microsoft.com/office/powerpoint/2010/main" val="639556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13: Location of Family Hubs </a:t>
            </a:r>
          </a:p>
        </p:txBody>
      </p:sp>
      <p:sp>
        <p:nvSpPr>
          <p:cNvPr id="4" name="Slide Number Placeholder 3"/>
          <p:cNvSpPr>
            <a:spLocks noGrp="1"/>
          </p:cNvSpPr>
          <p:nvPr>
            <p:ph type="sldNum" sz="quarter" idx="5"/>
          </p:nvPr>
        </p:nvSpPr>
        <p:spPr/>
        <p:txBody>
          <a:bodyPr/>
          <a:lstStyle/>
          <a:p>
            <a:fld id="{DC413104-15CB-4340-877D-A1FA7300E5B8}" type="slidenum">
              <a:rPr lang="en-GB" smtClean="0"/>
              <a:t>11</a:t>
            </a:fld>
            <a:endParaRPr lang="en-GB"/>
          </a:p>
        </p:txBody>
      </p:sp>
    </p:spTree>
    <p:extLst>
      <p:ext uri="{BB962C8B-B14F-4D97-AF65-F5344CB8AC3E}">
        <p14:creationId xmlns:p14="http://schemas.microsoft.com/office/powerpoint/2010/main" val="3219539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14: Thank you for listening today, if you have any questions please do not hesitate to contact one of us – email contact details provided. </a:t>
            </a:r>
          </a:p>
          <a:p>
            <a:r>
              <a:rPr lang="en-GB" dirty="0"/>
              <a:t>Also, please do come and find us on the Family Hubs and Start for Life stand today. </a:t>
            </a:r>
          </a:p>
        </p:txBody>
      </p:sp>
      <p:sp>
        <p:nvSpPr>
          <p:cNvPr id="4" name="Slide Number Placeholder 3"/>
          <p:cNvSpPr>
            <a:spLocks noGrp="1"/>
          </p:cNvSpPr>
          <p:nvPr>
            <p:ph type="sldNum" sz="quarter" idx="5"/>
          </p:nvPr>
        </p:nvSpPr>
        <p:spPr/>
        <p:txBody>
          <a:bodyPr/>
          <a:lstStyle/>
          <a:p>
            <a:fld id="{DC413104-15CB-4340-877D-A1FA7300E5B8}" type="slidenum">
              <a:rPr lang="en-GB" smtClean="0"/>
              <a:t>12</a:t>
            </a:fld>
            <a:endParaRPr lang="en-GB"/>
          </a:p>
        </p:txBody>
      </p:sp>
    </p:spTree>
    <p:extLst>
      <p:ext uri="{BB962C8B-B14F-4D97-AF65-F5344CB8AC3E}">
        <p14:creationId xmlns:p14="http://schemas.microsoft.com/office/powerpoint/2010/main" val="2065622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2: Share detail of the National press release around the Family Hubs, the vision to pull services together as a ‘one stop shop’ for families to access local services including infant feeding, mental health support, health visits and parenting classes – can read from the slide </a:t>
            </a:r>
          </a:p>
        </p:txBody>
      </p:sp>
      <p:sp>
        <p:nvSpPr>
          <p:cNvPr id="4" name="Slide Number Placeholder 3"/>
          <p:cNvSpPr>
            <a:spLocks noGrp="1"/>
          </p:cNvSpPr>
          <p:nvPr>
            <p:ph type="sldNum" sz="quarter" idx="5"/>
          </p:nvPr>
        </p:nvSpPr>
        <p:spPr/>
        <p:txBody>
          <a:bodyPr/>
          <a:lstStyle/>
          <a:p>
            <a:fld id="{DC413104-15CB-4340-877D-A1FA7300E5B8}" type="slidenum">
              <a:rPr lang="en-GB" smtClean="0"/>
              <a:t>2</a:t>
            </a:fld>
            <a:endParaRPr lang="en-GB"/>
          </a:p>
        </p:txBody>
      </p:sp>
    </p:spTree>
    <p:extLst>
      <p:ext uri="{BB962C8B-B14F-4D97-AF65-F5344CB8AC3E}">
        <p14:creationId xmlns:p14="http://schemas.microsoft.com/office/powerpoint/2010/main" val="38257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3: Building upon the national press release, a local news release was shared to set out the vision and ambition for Dudley children and families, Dudley are committed to developing integrated partnerships and teams within the Family Hub Network to support families. Services offered will include midwifery, health visiting, early years, early help. </a:t>
            </a:r>
          </a:p>
          <a:p>
            <a:r>
              <a:rPr lang="en-GB" dirty="0"/>
              <a:t>Our vision it to make services accessible to all and for the family hub network to be a base for us to build stronger relationships with partners and families across the borough, with the outcome of all children and young people being able to reach their full potential. Can read from the slide. </a:t>
            </a:r>
          </a:p>
        </p:txBody>
      </p:sp>
      <p:sp>
        <p:nvSpPr>
          <p:cNvPr id="4" name="Slide Number Placeholder 3"/>
          <p:cNvSpPr>
            <a:spLocks noGrp="1"/>
          </p:cNvSpPr>
          <p:nvPr>
            <p:ph type="sldNum" sz="quarter" idx="5"/>
          </p:nvPr>
        </p:nvSpPr>
        <p:spPr/>
        <p:txBody>
          <a:bodyPr/>
          <a:lstStyle/>
          <a:p>
            <a:fld id="{DC413104-15CB-4340-877D-A1FA7300E5B8}" type="slidenum">
              <a:rPr lang="en-GB" smtClean="0"/>
              <a:t>3</a:t>
            </a:fld>
            <a:endParaRPr lang="en-GB"/>
          </a:p>
        </p:txBody>
      </p:sp>
    </p:spTree>
    <p:extLst>
      <p:ext uri="{BB962C8B-B14F-4D97-AF65-F5344CB8AC3E}">
        <p14:creationId xmlns:p14="http://schemas.microsoft.com/office/powerpoint/2010/main" val="2061391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4: The programme is to deliver on ‘The Best Start for Life: A Vision for the 1,001 Critical Days’ and builds upon the ‘Healthy Child Programme 0-19 public health services, for example Start for Life – Universal Services – including midwifery, health visiting, parent infant mental health, breastfeeding, safeguarding babies from harm, SEND. </a:t>
            </a:r>
          </a:p>
          <a:p>
            <a:r>
              <a:rPr lang="en-GB" dirty="0"/>
              <a:t>The Family Hubs programme sets out a clear vision for providing families with integrated support, a one stop shop they need to care for their children from conception, throughout the early years and into the start of adulthood. </a:t>
            </a:r>
          </a:p>
          <a:p>
            <a:r>
              <a:rPr lang="en-GB" dirty="0"/>
              <a:t>Parenting support, parent infant relationships and perinatal mental health support, early language and the home learning environment will all benefit from new investment. </a:t>
            </a:r>
          </a:p>
          <a:p>
            <a:r>
              <a:rPr lang="en-GB" dirty="0"/>
              <a:t>Our commitment is for parents and carers to help shape services and this will be achieved through co production, an initial parent /carer panel has taken place with the group wishing the identify of the group to be know as ‘Dudley Family Voices. The Start for Life offer has now been published and available to view. </a:t>
            </a:r>
          </a:p>
          <a:p>
            <a:r>
              <a:rPr lang="en-GB" dirty="0"/>
              <a:t>The FH model has </a:t>
            </a:r>
            <a:r>
              <a:rPr lang="en-GB" b="1" dirty="0"/>
              <a:t>3 principles</a:t>
            </a:r>
            <a:r>
              <a:rPr lang="en-GB" dirty="0"/>
              <a:t>: </a:t>
            </a:r>
            <a:r>
              <a:rPr lang="en-GB" b="1" dirty="0"/>
              <a:t>ACCESS </a:t>
            </a:r>
            <a:r>
              <a:rPr lang="en-GB" dirty="0"/>
              <a:t> – a single point of access for help and support, </a:t>
            </a:r>
            <a:r>
              <a:rPr lang="en-GB" b="1" dirty="0"/>
              <a:t>CONNECTION</a:t>
            </a:r>
            <a:r>
              <a:rPr lang="en-GB" dirty="0"/>
              <a:t> – services, professionals and sectors working together to support families and </a:t>
            </a:r>
            <a:r>
              <a:rPr lang="en-GB" b="1" dirty="0"/>
              <a:t>RELATIONSHIPS</a:t>
            </a:r>
            <a:r>
              <a:rPr lang="en-GB" dirty="0"/>
              <a:t> – building on family strengths. The FH model has </a:t>
            </a:r>
            <a:r>
              <a:rPr lang="en-GB" b="1" dirty="0"/>
              <a:t>3 aspects </a:t>
            </a:r>
            <a:r>
              <a:rPr lang="en-GB" dirty="0"/>
              <a:t>– </a:t>
            </a:r>
            <a:r>
              <a:rPr lang="en-GB" b="1" dirty="0"/>
              <a:t>BUILDING</a:t>
            </a:r>
            <a:r>
              <a:rPr lang="en-GB" dirty="0"/>
              <a:t> – a building based offer and we are fortunate to have 5 hubs located across Dudley, the former Family Centres. An outreach offer to provide services which are accessible to all and finally a virtual offer, for example access to parenting courses, infant feeding support etc. </a:t>
            </a:r>
          </a:p>
          <a:p>
            <a:r>
              <a:rPr lang="en-GB" dirty="0"/>
              <a:t>Delivery of the programme requires joining up of local partner involved in the early years and family support – including local authorities, NHS, voluntary, community, faith and charity sector partners – this is in order to meet ALL minimum expectations of the delivery plan and some ‘go further’ options such as a commitment to establish birth registrations from at least two of the family hubs. </a:t>
            </a:r>
            <a:r>
              <a:rPr lang="en-GB" b="1" dirty="0"/>
              <a:t>OUTREACH</a:t>
            </a:r>
            <a:r>
              <a:rPr lang="en-GB" dirty="0"/>
              <a:t> – the opportunity to engage with families who may not be able to access the family hub, this provides an opportunity for FH practitioners/workforce to work together with services already offered in the wider community. </a:t>
            </a:r>
            <a:r>
              <a:rPr lang="en-GB" b="1" dirty="0"/>
              <a:t>VIRTUAL – </a:t>
            </a:r>
            <a:r>
              <a:rPr lang="en-GB" b="0" dirty="0"/>
              <a:t>building upon services which can already be accessed virtually such as parenting courses, an opportunity to build upon the way we all worked creatively to engage families in the last few years. </a:t>
            </a:r>
          </a:p>
          <a:p>
            <a:r>
              <a:rPr lang="en-GB" b="0" dirty="0"/>
              <a:t>Joining up of working together to meet the minimum and some of the ‘go further’ options such as Birth Registrations. </a:t>
            </a:r>
            <a:endParaRPr lang="en-GB" b="1" dirty="0"/>
          </a:p>
        </p:txBody>
      </p:sp>
      <p:sp>
        <p:nvSpPr>
          <p:cNvPr id="4" name="Slide Number Placeholder 3"/>
          <p:cNvSpPr>
            <a:spLocks noGrp="1"/>
          </p:cNvSpPr>
          <p:nvPr>
            <p:ph type="sldNum" sz="quarter" idx="5"/>
          </p:nvPr>
        </p:nvSpPr>
        <p:spPr/>
        <p:txBody>
          <a:bodyPr/>
          <a:lstStyle/>
          <a:p>
            <a:fld id="{DC413104-15CB-4340-877D-A1FA7300E5B8}" type="slidenum">
              <a:rPr lang="en-GB" smtClean="0"/>
              <a:t>4</a:t>
            </a:fld>
            <a:endParaRPr lang="en-GB"/>
          </a:p>
        </p:txBody>
      </p:sp>
    </p:spTree>
    <p:extLst>
      <p:ext uri="{BB962C8B-B14F-4D97-AF65-F5344CB8AC3E}">
        <p14:creationId xmlns:p14="http://schemas.microsoft.com/office/powerpoint/2010/main" val="17232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a:solidFill>
                  <a:srgbClr val="000000"/>
                </a:solidFill>
                <a:effectLst/>
              </a:rPr>
              <a:t>Slide 5: Overarching Programme Delivery slide – Family Hub Transformation has key criteria which include Access, Connection, Relationships and Family Hub Wider Services.</a:t>
            </a:r>
          </a:p>
          <a:p>
            <a:r>
              <a:rPr lang="en-GB" sz="1200" b="1" dirty="0">
                <a:solidFill>
                  <a:srgbClr val="000000"/>
                </a:solidFill>
                <a:effectLst/>
              </a:rPr>
              <a:t>Access</a:t>
            </a:r>
            <a:r>
              <a:rPr lang="en-GB" sz="1200" dirty="0">
                <a:solidFill>
                  <a:srgbClr val="000000"/>
                </a:solidFill>
                <a:effectLst/>
              </a:rPr>
              <a:t> – understanding of the family experience , increasing the number of families accessing additional support and not just mandatory contacts, increasing the number of families accessing the virtual offer. </a:t>
            </a:r>
            <a:r>
              <a:rPr lang="en-GB" sz="1200" b="1" dirty="0">
                <a:solidFill>
                  <a:srgbClr val="000000"/>
                </a:solidFill>
                <a:effectLst/>
              </a:rPr>
              <a:t>Connection</a:t>
            </a:r>
            <a:r>
              <a:rPr lang="en-GB" sz="1200" dirty="0">
                <a:solidFill>
                  <a:srgbClr val="000000"/>
                </a:solidFill>
                <a:effectLst/>
              </a:rPr>
              <a:t> – by using a test and learn approach to programme delivery, providing a framework which promotes and supports ‘continuous conversations’ with families as recommended in the Growing Up in Dudley research, multi agency training and development across the FH network, workforce capacity is extended across the FH network, including FH practitioners, peer to peer support and volunteers. </a:t>
            </a:r>
            <a:r>
              <a:rPr lang="en-GB" sz="1200" b="1" dirty="0">
                <a:solidFill>
                  <a:srgbClr val="000000"/>
                </a:solidFill>
                <a:effectLst/>
              </a:rPr>
              <a:t>Relationships</a:t>
            </a:r>
            <a:r>
              <a:rPr lang="en-GB" sz="1200" dirty="0">
                <a:solidFill>
                  <a:srgbClr val="000000"/>
                </a:solidFill>
                <a:effectLst/>
              </a:rPr>
              <a:t> – development of relationships between co located services and the network, parents reporting good relationships with workers</a:t>
            </a:r>
          </a:p>
          <a:p>
            <a:r>
              <a:rPr lang="en-GB" sz="1200" b="1" dirty="0">
                <a:solidFill>
                  <a:srgbClr val="000000"/>
                </a:solidFill>
                <a:effectLst/>
              </a:rPr>
              <a:t>Funded Services </a:t>
            </a:r>
            <a:r>
              <a:rPr lang="en-GB" sz="1200" dirty="0">
                <a:solidFill>
                  <a:srgbClr val="000000"/>
                </a:solidFill>
                <a:effectLst/>
              </a:rPr>
              <a:t>– include: Parent Infant Emotional Wellbeing, a parent / carer panel which in Dudley will be known as Dudley Family Voices as decided by the group, Infant Feeding, Parenting Support, Early Language and Home Learning Environment and we have a published Start for Life offer which can be found via the Dudley website.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938E733B-A530-4443-A38E-8B2537B08959}" type="slidenum">
              <a:rPr lang="en-GB" smtClean="0"/>
              <a:pPr/>
              <a:t>5</a:t>
            </a:fld>
            <a:endParaRPr lang="en-GB"/>
          </a:p>
        </p:txBody>
      </p:sp>
    </p:spTree>
    <p:extLst>
      <p:ext uri="{BB962C8B-B14F-4D97-AF65-F5344CB8AC3E}">
        <p14:creationId xmlns:p14="http://schemas.microsoft.com/office/powerpoint/2010/main" val="2094282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5: Phased approach towards integration – this graphic best demonstrates the journey being taken by partners in Dudley, as you will see in the end image (flower), the child and family are at the centre with service around the family providing support. Middle image is realistic to the point we are currently at in Dudley as we recognise this is a journey of transformation. </a:t>
            </a:r>
          </a:p>
        </p:txBody>
      </p:sp>
      <p:sp>
        <p:nvSpPr>
          <p:cNvPr id="4" name="Slide Number Placeholder 3"/>
          <p:cNvSpPr>
            <a:spLocks noGrp="1"/>
          </p:cNvSpPr>
          <p:nvPr>
            <p:ph type="sldNum" sz="quarter" idx="5"/>
          </p:nvPr>
        </p:nvSpPr>
        <p:spPr/>
        <p:txBody>
          <a:bodyPr/>
          <a:lstStyle/>
          <a:p>
            <a:fld id="{DC413104-15CB-4340-877D-A1FA7300E5B8}" type="slidenum">
              <a:rPr lang="en-GB" smtClean="0"/>
              <a:t>6</a:t>
            </a:fld>
            <a:endParaRPr lang="en-GB"/>
          </a:p>
        </p:txBody>
      </p:sp>
    </p:spTree>
    <p:extLst>
      <p:ext uri="{BB962C8B-B14F-4D97-AF65-F5344CB8AC3E}">
        <p14:creationId xmlns:p14="http://schemas.microsoft.com/office/powerpoint/2010/main" val="614293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7: Each of Dudley 5 cluster areas held a locality workshop between December 2022 and February 2023, over 150 participants across the partnership. Overwhelming enthusiasm and commitment to the Family Hub Network approach. </a:t>
            </a:r>
          </a:p>
          <a:p>
            <a:r>
              <a:rPr lang="en-GB" dirty="0"/>
              <a:t>Share some of the feedback around the event…post it notes on slide. </a:t>
            </a:r>
          </a:p>
        </p:txBody>
      </p:sp>
      <p:sp>
        <p:nvSpPr>
          <p:cNvPr id="4" name="Slide Number Placeholder 3"/>
          <p:cNvSpPr>
            <a:spLocks noGrp="1"/>
          </p:cNvSpPr>
          <p:nvPr>
            <p:ph type="sldNum" sz="quarter" idx="5"/>
          </p:nvPr>
        </p:nvSpPr>
        <p:spPr/>
        <p:txBody>
          <a:bodyPr/>
          <a:lstStyle/>
          <a:p>
            <a:fld id="{DC413104-15CB-4340-877D-A1FA7300E5B8}" type="slidenum">
              <a:rPr lang="en-GB" smtClean="0"/>
              <a:t>7</a:t>
            </a:fld>
            <a:endParaRPr lang="en-GB"/>
          </a:p>
        </p:txBody>
      </p:sp>
    </p:spTree>
    <p:extLst>
      <p:ext uri="{BB962C8B-B14F-4D97-AF65-F5344CB8AC3E}">
        <p14:creationId xmlns:p14="http://schemas.microsoft.com/office/powerpoint/2010/main" val="2804977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8: Transformation Journey:</a:t>
            </a:r>
          </a:p>
          <a:p>
            <a:r>
              <a:rPr lang="en-GB" dirty="0"/>
              <a:t>Successful recruitment to posts to support implementation of the delivery plan. </a:t>
            </a:r>
          </a:p>
          <a:p>
            <a:r>
              <a:rPr lang="en-GB" dirty="0"/>
              <a:t>Completion of the Maturity Self Assessment has provided a format for us to rag rate were we are at in respect of the minimum expectations and the go further options.</a:t>
            </a:r>
          </a:p>
          <a:p>
            <a:r>
              <a:rPr lang="en-GB" dirty="0"/>
              <a:t>Peer to Peer support is a fundamental aspect of the Family Hubs and Start for Life offer, face to face sessions have supported the shaping of peer support  and a Peer Support Collaborative/Consortium approach will provide an opportunity to build upon and bring together existing peer support groups who are already well established across Dudley.</a:t>
            </a:r>
          </a:p>
          <a:p>
            <a:r>
              <a:rPr lang="en-GB" dirty="0"/>
              <a:t>Colocation and integration has seen colleagues from across Maternity, Health Visiting, Integrated Early Years, Family Support, Youth and Police sharing work space to enable continuous conversations to take place and have an improved understanding of each others role whilst focusing of supporting families, from the 22</a:t>
            </a:r>
            <a:r>
              <a:rPr lang="en-GB" baseline="30000" dirty="0"/>
              <a:t>nd</a:t>
            </a:r>
            <a:r>
              <a:rPr lang="en-GB" dirty="0"/>
              <a:t> May the Parent and Infant Emotional Well being Health Visitors will also be place based at two of the Family Hubs. </a:t>
            </a:r>
          </a:p>
          <a:p>
            <a:r>
              <a:rPr lang="en-GB" dirty="0"/>
              <a:t>Workforce development plans include a programme of induction for colleagues to have the opportunity to complete training together such as Restorative Practice and Reducing Parental Conflict.</a:t>
            </a:r>
          </a:p>
          <a:p>
            <a:r>
              <a:rPr lang="en-GB" dirty="0"/>
              <a:t>The Start for Life offer is now published and is available via the Dudley </a:t>
            </a:r>
            <a:r>
              <a:rPr lang="en-GB" sz="1800" dirty="0">
                <a:solidFill>
                  <a:srgbClr val="000000"/>
                </a:solidFill>
                <a:effectLst/>
                <a:latin typeface="Arial" panose="020B0604020202020204" pitchFamily="34" charset="0"/>
                <a:ea typeface="Calibri" panose="020F0502020204030204" pitchFamily="34" charset="0"/>
              </a:rPr>
              <a:t>MBC website but due to be moved to the Dudley Community Information Directory. Link as follows: </a:t>
            </a:r>
            <a:r>
              <a:rPr lang="en-GB" sz="1800" u="sng" dirty="0">
                <a:solidFill>
                  <a:srgbClr val="000000"/>
                </a:solidFill>
                <a:effectLst/>
                <a:latin typeface="Arial" panose="020B0604020202020204" pitchFamily="34" charset="0"/>
                <a:ea typeface="Calibri" panose="020F0502020204030204" pitchFamily="34" charset="0"/>
                <a:hlinkClick r:id="rId3"/>
              </a:rPr>
              <a:t>https://www.dudley.gov.uk/residents/start-for-life/</a:t>
            </a:r>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endParaRPr lang="en-GB" b="1" dirty="0"/>
          </a:p>
          <a:p>
            <a:r>
              <a:rPr lang="en-GB" dirty="0"/>
              <a:t>A requirement of the programme is to establish a parent / carer forum, in Dudley a co production approach has been taken to gain the voice of parents, participants at the first meeting decided on the group being known as Dudley Family Voices, this group will be instrumental in providing a voice around service design and delivery – 24 point plan in place to support achievement of co production across Dudley. </a:t>
            </a:r>
          </a:p>
          <a:p>
            <a:endParaRPr lang="en-GB" dirty="0"/>
          </a:p>
          <a:p>
            <a:r>
              <a:rPr lang="en-GB" dirty="0"/>
              <a:t>If we have a few minutes we could go into the link….see how we go for time. </a:t>
            </a:r>
          </a:p>
        </p:txBody>
      </p:sp>
      <p:sp>
        <p:nvSpPr>
          <p:cNvPr id="4" name="Slide Number Placeholder 3"/>
          <p:cNvSpPr>
            <a:spLocks noGrp="1"/>
          </p:cNvSpPr>
          <p:nvPr>
            <p:ph type="sldNum" sz="quarter" idx="5"/>
          </p:nvPr>
        </p:nvSpPr>
        <p:spPr/>
        <p:txBody>
          <a:bodyPr/>
          <a:lstStyle/>
          <a:p>
            <a:fld id="{DC413104-15CB-4340-877D-A1FA7300E5B8}" type="slidenum">
              <a:rPr lang="en-GB" smtClean="0"/>
              <a:t>8</a:t>
            </a:fld>
            <a:endParaRPr lang="en-GB"/>
          </a:p>
        </p:txBody>
      </p:sp>
    </p:spTree>
    <p:extLst>
      <p:ext uri="{BB962C8B-B14F-4D97-AF65-F5344CB8AC3E}">
        <p14:creationId xmlns:p14="http://schemas.microsoft.com/office/powerpoint/2010/main" val="3006009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9: Next steps:</a:t>
            </a:r>
          </a:p>
          <a:p>
            <a:r>
              <a:rPr lang="en-GB" dirty="0"/>
              <a:t>With effect from 22</a:t>
            </a:r>
            <a:r>
              <a:rPr lang="en-GB" baseline="30000" dirty="0"/>
              <a:t>nd</a:t>
            </a:r>
            <a:r>
              <a:rPr lang="en-GB" dirty="0"/>
              <a:t> May Parent Infant Emotional Wellbeing Health Visitors will be place based at two of the family hubs – Coseley and Brierley Hill. </a:t>
            </a:r>
          </a:p>
          <a:p>
            <a:r>
              <a:rPr lang="en-GB" dirty="0"/>
              <a:t>As a go further option Dudley Registration Services are looking to offer Birth registration appointments at two family hubs, Coseley and Stourbridge. </a:t>
            </a:r>
          </a:p>
          <a:p>
            <a:r>
              <a:rPr lang="en-GB" dirty="0"/>
              <a:t>Branding will be installed across all five family hubs which will provide a clear identity for families accessing services at each of the family hubs buildings. </a:t>
            </a:r>
          </a:p>
          <a:p>
            <a:r>
              <a:rPr lang="en-GB" dirty="0"/>
              <a:t>The proposal is to have an official launch week beginning 14 August across the family hubs and will provide an opportunity for families to visit family hub sites and find out more about services at the buildings outreach and virtual offer. This will be a week of celebration so look out for more information around these events. </a:t>
            </a:r>
          </a:p>
          <a:p>
            <a:r>
              <a:rPr lang="en-GB" dirty="0"/>
              <a:t>Both Himley Under 5’s and the NHS Paediatric Fun day will provide an opportunity to further promote services to local families. </a:t>
            </a:r>
          </a:p>
          <a:p>
            <a:endParaRPr lang="en-GB" dirty="0"/>
          </a:p>
        </p:txBody>
      </p:sp>
      <p:sp>
        <p:nvSpPr>
          <p:cNvPr id="4" name="Slide Number Placeholder 3"/>
          <p:cNvSpPr>
            <a:spLocks noGrp="1"/>
          </p:cNvSpPr>
          <p:nvPr>
            <p:ph type="sldNum" sz="quarter" idx="5"/>
          </p:nvPr>
        </p:nvSpPr>
        <p:spPr/>
        <p:txBody>
          <a:bodyPr/>
          <a:lstStyle/>
          <a:p>
            <a:fld id="{DC413104-15CB-4340-877D-A1FA7300E5B8}" type="slidenum">
              <a:rPr lang="en-GB" smtClean="0"/>
              <a:t>9</a:t>
            </a:fld>
            <a:endParaRPr lang="en-GB"/>
          </a:p>
        </p:txBody>
      </p:sp>
    </p:spTree>
    <p:extLst>
      <p:ext uri="{BB962C8B-B14F-4D97-AF65-F5344CB8AC3E}">
        <p14:creationId xmlns:p14="http://schemas.microsoft.com/office/powerpoint/2010/main" val="153505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6044483-4E98-8F43-A673-70690F56DE2F}"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342278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6044483-4E98-8F43-A673-70690F56DE2F}"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852810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6044483-4E98-8F43-A673-70690F56DE2F}"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329991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6044483-4E98-8F43-A673-70690F56DE2F}"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302922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6044483-4E98-8F43-A673-70690F56DE2F}"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26511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6044483-4E98-8F43-A673-70690F56DE2F}"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23622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6044483-4E98-8F43-A673-70690F56DE2F}" type="datetimeFigureOut">
              <a:rPr lang="en-US" smtClean="0"/>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2100609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6044483-4E98-8F43-A673-70690F56DE2F}" type="datetimeFigureOut">
              <a:rPr lang="en-US" smtClean="0"/>
              <a:t>5/14/2023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106492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44483-4E98-8F43-A673-70690F56DE2F}" type="datetimeFigureOut">
              <a:rPr lang="en-US" smtClean="0"/>
              <a:t>5/14/2023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231777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6044483-4E98-8F43-A673-70690F56DE2F}"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170179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6044483-4E98-8F43-A673-70690F56DE2F}"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13F37-8579-6C4C-A855-322930D8AC98}" type="slidenum">
              <a:rPr lang="en-US" smtClean="0"/>
              <a:t>‹#›</a:t>
            </a:fld>
            <a:endParaRPr lang="en-US"/>
          </a:p>
        </p:txBody>
      </p:sp>
    </p:spTree>
    <p:extLst>
      <p:ext uri="{BB962C8B-B14F-4D97-AF65-F5344CB8AC3E}">
        <p14:creationId xmlns:p14="http://schemas.microsoft.com/office/powerpoint/2010/main" val="367308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44483-4E98-8F43-A673-70690F56DE2F}" type="datetimeFigureOut">
              <a:rPr lang="en-US" smtClean="0"/>
              <a:t>5/14/2023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13F37-8579-6C4C-A855-322930D8AC98}" type="slidenum">
              <a:rPr lang="en-US" smtClean="0"/>
              <a:t>‹#›</a:t>
            </a:fld>
            <a:endParaRPr lang="en-US"/>
          </a:p>
        </p:txBody>
      </p:sp>
    </p:spTree>
    <p:extLst>
      <p:ext uri="{BB962C8B-B14F-4D97-AF65-F5344CB8AC3E}">
        <p14:creationId xmlns:p14="http://schemas.microsoft.com/office/powerpoint/2010/main" val="3476243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im.bradley@nhs.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Teresa.mcnally@dudley.gov.uk" TargetMode="External"/><Relationship Id="rId4" Type="http://schemas.openxmlformats.org/officeDocument/2006/relationships/hyperlink" Target="mailto:victoria.hanley2@nhs.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dudley.gov.uk/residents/start-for-lif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ECCC-C7BD-40C4-40FB-5BDD94FC777D}"/>
              </a:ext>
            </a:extLst>
          </p:cNvPr>
          <p:cNvSpPr>
            <a:spLocks noGrp="1"/>
          </p:cNvSpPr>
          <p:nvPr>
            <p:ph type="ctrTitle"/>
          </p:nvPr>
        </p:nvSpPr>
        <p:spPr>
          <a:xfrm>
            <a:off x="467139" y="576470"/>
            <a:ext cx="8925339" cy="1441173"/>
          </a:xfrm>
        </p:spPr>
        <p:txBody>
          <a:bodyPr lIns="0" tIns="0" rIns="0" bIns="0" anchor="t">
            <a:noAutofit/>
          </a:bodyPr>
          <a:lstStyle/>
          <a:p>
            <a:pPr algn="l"/>
            <a:r>
              <a:rPr lang="en-US" dirty="0">
                <a:solidFill>
                  <a:schemeClr val="bg1">
                    <a:lumMod val="50000"/>
                  </a:schemeClr>
                </a:solidFill>
              </a:rPr>
              <a:t>Family Hubs &amp; </a:t>
            </a:r>
            <a:br>
              <a:rPr lang="en-US" dirty="0">
                <a:solidFill>
                  <a:schemeClr val="bg1">
                    <a:lumMod val="50000"/>
                  </a:schemeClr>
                </a:solidFill>
              </a:rPr>
            </a:br>
            <a:r>
              <a:rPr lang="en-US" dirty="0">
                <a:solidFill>
                  <a:schemeClr val="bg1">
                    <a:lumMod val="50000"/>
                  </a:schemeClr>
                </a:solidFill>
              </a:rPr>
              <a:t>Start for Life </a:t>
            </a:r>
          </a:p>
        </p:txBody>
      </p:sp>
      <p:sp>
        <p:nvSpPr>
          <p:cNvPr id="3" name="Subtitle 2">
            <a:extLst>
              <a:ext uri="{FF2B5EF4-FFF2-40B4-BE49-F238E27FC236}">
                <a16:creationId xmlns:a16="http://schemas.microsoft.com/office/drawing/2014/main" id="{3A37E987-E213-E88F-F607-6F75BCE7D8ED}"/>
              </a:ext>
            </a:extLst>
          </p:cNvPr>
          <p:cNvSpPr>
            <a:spLocks noGrp="1"/>
          </p:cNvSpPr>
          <p:nvPr>
            <p:ph type="subTitle" idx="1"/>
          </p:nvPr>
        </p:nvSpPr>
        <p:spPr>
          <a:xfrm>
            <a:off x="467139" y="2017644"/>
            <a:ext cx="8925339" cy="3200400"/>
          </a:xfrm>
        </p:spPr>
        <p:txBody>
          <a:bodyPr lIns="36000" tIns="0" rIns="0" bIns="0">
            <a:noAutofit/>
          </a:bodyPr>
          <a:lstStyle/>
          <a:p>
            <a:pPr algn="l"/>
            <a:endParaRPr lang="en-US" dirty="0">
              <a:solidFill>
                <a:schemeClr val="bg1">
                  <a:lumMod val="50000"/>
                </a:schemeClr>
              </a:solidFill>
              <a:latin typeface="+mj-lt"/>
            </a:endParaRPr>
          </a:p>
          <a:p>
            <a:pPr algn="l"/>
            <a:r>
              <a:rPr lang="en-US" dirty="0">
                <a:solidFill>
                  <a:schemeClr val="bg1">
                    <a:lumMod val="50000"/>
                  </a:schemeClr>
                </a:solidFill>
                <a:latin typeface="+mj-lt"/>
              </a:rPr>
              <a:t>Presented by </a:t>
            </a:r>
          </a:p>
          <a:p>
            <a:pPr algn="l"/>
            <a:endParaRPr lang="en-US" dirty="0">
              <a:solidFill>
                <a:schemeClr val="bg1">
                  <a:lumMod val="50000"/>
                </a:schemeClr>
              </a:solidFill>
              <a:latin typeface="+mj-lt"/>
            </a:endParaRPr>
          </a:p>
          <a:p>
            <a:pPr algn="l"/>
            <a:r>
              <a:rPr lang="en-US" dirty="0">
                <a:solidFill>
                  <a:schemeClr val="bg1">
                    <a:lumMod val="50000"/>
                  </a:schemeClr>
                </a:solidFill>
                <a:latin typeface="+mj-lt"/>
              </a:rPr>
              <a:t>Kim Bradley – Transformation Lead  for Midwifery </a:t>
            </a:r>
          </a:p>
          <a:p>
            <a:pPr algn="l"/>
            <a:r>
              <a:rPr lang="en-US" dirty="0">
                <a:solidFill>
                  <a:schemeClr val="bg1">
                    <a:lumMod val="50000"/>
                  </a:schemeClr>
                </a:solidFill>
                <a:latin typeface="+mj-lt"/>
              </a:rPr>
              <a:t>Victoria Hanley – Transformation Lead for Health Visitors</a:t>
            </a:r>
          </a:p>
          <a:p>
            <a:pPr algn="l"/>
            <a:r>
              <a:rPr lang="en-US" dirty="0">
                <a:solidFill>
                  <a:schemeClr val="bg1">
                    <a:lumMod val="50000"/>
                  </a:schemeClr>
                </a:solidFill>
                <a:latin typeface="+mj-lt"/>
              </a:rPr>
              <a:t>Teresa McNally – Integrated Service Manager – Supporting Families, Family Hubs and Start for Life </a:t>
            </a:r>
          </a:p>
          <a:p>
            <a:pPr algn="l"/>
            <a:endParaRPr lang="en-US" dirty="0">
              <a:solidFill>
                <a:schemeClr val="bg1">
                  <a:lumMod val="50000"/>
                </a:schemeClr>
              </a:solidFill>
              <a:latin typeface="+mj-lt"/>
            </a:endParaRPr>
          </a:p>
        </p:txBody>
      </p:sp>
    </p:spTree>
    <p:extLst>
      <p:ext uri="{BB962C8B-B14F-4D97-AF65-F5344CB8AC3E}">
        <p14:creationId xmlns:p14="http://schemas.microsoft.com/office/powerpoint/2010/main" val="107188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ECCC-C7BD-40C4-40FB-5BDD94FC777D}"/>
              </a:ext>
            </a:extLst>
          </p:cNvPr>
          <p:cNvSpPr>
            <a:spLocks noGrp="1"/>
          </p:cNvSpPr>
          <p:nvPr>
            <p:ph type="ctrTitle"/>
          </p:nvPr>
        </p:nvSpPr>
        <p:spPr>
          <a:xfrm>
            <a:off x="533400" y="586409"/>
            <a:ext cx="8865704" cy="1431234"/>
          </a:xfrm>
        </p:spPr>
        <p:txBody>
          <a:bodyPr lIns="0" tIns="0" rIns="0" bIns="0" anchor="t">
            <a:noAutofit/>
          </a:bodyPr>
          <a:lstStyle/>
          <a:p>
            <a:pPr algn="l"/>
            <a:r>
              <a:rPr lang="en-US" dirty="0">
                <a:solidFill>
                  <a:schemeClr val="bg1">
                    <a:lumMod val="50000"/>
                  </a:schemeClr>
                </a:solidFill>
              </a:rPr>
              <a:t>Start for life</a:t>
            </a:r>
          </a:p>
        </p:txBody>
      </p:sp>
      <p:sp>
        <p:nvSpPr>
          <p:cNvPr id="3" name="Subtitle 2">
            <a:extLst>
              <a:ext uri="{FF2B5EF4-FFF2-40B4-BE49-F238E27FC236}">
                <a16:creationId xmlns:a16="http://schemas.microsoft.com/office/drawing/2014/main" id="{3A37E987-E213-E88F-F607-6F75BCE7D8ED}"/>
              </a:ext>
            </a:extLst>
          </p:cNvPr>
          <p:cNvSpPr>
            <a:spLocks noGrp="1"/>
          </p:cNvSpPr>
          <p:nvPr>
            <p:ph type="subTitle" idx="1"/>
          </p:nvPr>
        </p:nvSpPr>
        <p:spPr>
          <a:xfrm>
            <a:off x="506895" y="2017643"/>
            <a:ext cx="8865705" cy="3478696"/>
          </a:xfrm>
        </p:spPr>
        <p:txBody>
          <a:bodyPr lIns="36000" tIns="0" rIns="0" bIns="0">
            <a:noAutofit/>
          </a:bodyPr>
          <a:lstStyle/>
          <a:p>
            <a:pPr algn="l">
              <a:lnSpc>
                <a:spcPct val="150000"/>
              </a:lnSpc>
            </a:pPr>
            <a:r>
              <a:rPr lang="en-GB" dirty="0">
                <a:solidFill>
                  <a:schemeClr val="bg1">
                    <a:lumMod val="50000"/>
                  </a:schemeClr>
                </a:solidFill>
                <a:effectLst/>
                <a:latin typeface="+mj-lt"/>
              </a:rPr>
              <a:t>If you are pregnant or a parent/carer to a child under two, there are a range of Start for Life services which can provide help and support for you and your family. These are provided from your local Family Hub.</a:t>
            </a:r>
          </a:p>
        </p:txBody>
      </p:sp>
    </p:spTree>
    <p:extLst>
      <p:ext uri="{BB962C8B-B14F-4D97-AF65-F5344CB8AC3E}">
        <p14:creationId xmlns:p14="http://schemas.microsoft.com/office/powerpoint/2010/main" val="138865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0D727C-C81F-AB5D-6ABF-E47529B3FAAB}"/>
              </a:ext>
            </a:extLst>
          </p:cNvPr>
          <p:cNvSpPr txBox="1"/>
          <p:nvPr/>
        </p:nvSpPr>
        <p:spPr>
          <a:xfrm>
            <a:off x="515178" y="745434"/>
            <a:ext cx="8875643" cy="4272836"/>
          </a:xfrm>
          <a:prstGeom prst="rect">
            <a:avLst/>
          </a:prstGeom>
          <a:noFill/>
        </p:spPr>
        <p:txBody>
          <a:bodyPr wrap="square">
            <a:spAutoFit/>
          </a:bodyPr>
          <a:lstStyle/>
          <a:p>
            <a:pPr>
              <a:lnSpc>
                <a:spcPct val="150000"/>
              </a:lnSpc>
            </a:pPr>
            <a:r>
              <a:rPr lang="en-GB" sz="2800" dirty="0">
                <a:solidFill>
                  <a:srgbClr val="7C8286"/>
                </a:solidFill>
                <a:effectLst/>
              </a:rPr>
              <a:t>Dudley borough local family hubs can be found at:</a:t>
            </a:r>
          </a:p>
          <a:p>
            <a:endParaRPr lang="en-GB" sz="2400" b="1" dirty="0">
              <a:solidFill>
                <a:srgbClr val="7C8286"/>
              </a:solidFill>
              <a:effectLst/>
            </a:endParaRPr>
          </a:p>
          <a:p>
            <a:pPr>
              <a:lnSpc>
                <a:spcPct val="150000"/>
              </a:lnSpc>
            </a:pPr>
            <a:r>
              <a:rPr lang="en-GB" sz="2800" b="1" dirty="0">
                <a:solidFill>
                  <a:srgbClr val="7C8286"/>
                </a:solidFill>
                <a:effectLst/>
              </a:rPr>
              <a:t>Stourbridge</a:t>
            </a:r>
            <a:r>
              <a:rPr lang="en-GB" sz="2400" b="1" dirty="0">
                <a:solidFill>
                  <a:srgbClr val="7C8286"/>
                </a:solidFill>
                <a:effectLst/>
              </a:rPr>
              <a:t>  </a:t>
            </a:r>
            <a:r>
              <a:rPr lang="en-GB" sz="2400" dirty="0">
                <a:solidFill>
                  <a:srgbClr val="7C8286"/>
                </a:solidFill>
                <a:effectLst/>
              </a:rPr>
              <a:t>Forge Rd, Stourbridge, DY8 1XF  01384 818780</a:t>
            </a:r>
          </a:p>
          <a:p>
            <a:pPr>
              <a:lnSpc>
                <a:spcPct val="150000"/>
              </a:lnSpc>
            </a:pPr>
            <a:r>
              <a:rPr lang="en-GB" sz="2800" b="1" dirty="0">
                <a:solidFill>
                  <a:srgbClr val="7C8286"/>
                </a:solidFill>
                <a:effectLst/>
              </a:rPr>
              <a:t>Lye</a:t>
            </a:r>
            <a:r>
              <a:rPr lang="en-GB" sz="2400" b="1" dirty="0">
                <a:solidFill>
                  <a:srgbClr val="7C8286"/>
                </a:solidFill>
                <a:effectLst/>
              </a:rPr>
              <a:t>  </a:t>
            </a:r>
            <a:r>
              <a:rPr lang="en-GB" sz="2400" dirty="0">
                <a:solidFill>
                  <a:srgbClr val="7C8286"/>
                </a:solidFill>
                <a:effectLst/>
              </a:rPr>
              <a:t>Lye By-Pass, Stourbridge, DY9 8HT  01384 813954</a:t>
            </a:r>
          </a:p>
          <a:p>
            <a:pPr>
              <a:lnSpc>
                <a:spcPct val="150000"/>
              </a:lnSpc>
            </a:pPr>
            <a:r>
              <a:rPr lang="en-GB" sz="2800" b="1" dirty="0">
                <a:solidFill>
                  <a:srgbClr val="7C8286"/>
                </a:solidFill>
                <a:effectLst/>
              </a:rPr>
              <a:t>Brierley Hill</a:t>
            </a:r>
            <a:r>
              <a:rPr lang="en-GB" sz="2400" b="1" dirty="0">
                <a:solidFill>
                  <a:srgbClr val="7C8286"/>
                </a:solidFill>
                <a:effectLst/>
              </a:rPr>
              <a:t>  </a:t>
            </a:r>
            <a:r>
              <a:rPr lang="en-GB" sz="2400" dirty="0">
                <a:solidFill>
                  <a:srgbClr val="7C8286"/>
                </a:solidFill>
                <a:effectLst/>
              </a:rPr>
              <a:t>18 Parkes Street, Brierley Hill, DY5 3DY  01384 813322</a:t>
            </a:r>
          </a:p>
          <a:p>
            <a:pPr>
              <a:lnSpc>
                <a:spcPct val="150000"/>
              </a:lnSpc>
            </a:pPr>
            <a:r>
              <a:rPr lang="en-GB" sz="2800" b="1" dirty="0">
                <a:solidFill>
                  <a:srgbClr val="7C8286"/>
                </a:solidFill>
                <a:effectLst/>
              </a:rPr>
              <a:t>Coseley</a:t>
            </a:r>
            <a:r>
              <a:rPr lang="en-GB" sz="2400" b="1" dirty="0">
                <a:solidFill>
                  <a:srgbClr val="7C8286"/>
                </a:solidFill>
                <a:effectLst/>
              </a:rPr>
              <a:t>  </a:t>
            </a:r>
            <a:r>
              <a:rPr lang="en-GB" sz="2400" dirty="0">
                <a:solidFill>
                  <a:srgbClr val="7C8286"/>
                </a:solidFill>
                <a:effectLst/>
              </a:rPr>
              <a:t>Bayer Street, Bilston, WV14 9DS  01384 813096</a:t>
            </a:r>
          </a:p>
          <a:p>
            <a:pPr>
              <a:lnSpc>
                <a:spcPct val="150000"/>
              </a:lnSpc>
            </a:pPr>
            <a:r>
              <a:rPr lang="en-GB" sz="2800" b="1" dirty="0">
                <a:solidFill>
                  <a:srgbClr val="7C8286"/>
                </a:solidFill>
                <a:effectLst/>
              </a:rPr>
              <a:t>Dudley</a:t>
            </a:r>
            <a:r>
              <a:rPr lang="en-GB" sz="2400" b="1" dirty="0">
                <a:solidFill>
                  <a:srgbClr val="7C8286"/>
                </a:solidFill>
                <a:effectLst/>
              </a:rPr>
              <a:t>  </a:t>
            </a:r>
            <a:r>
              <a:rPr lang="en-GB" sz="2400" dirty="0">
                <a:solidFill>
                  <a:srgbClr val="7C8286"/>
                </a:solidFill>
                <a:effectLst/>
              </a:rPr>
              <a:t>Selbourne Road, Dudley DY2 8LJ  01384 812440</a:t>
            </a:r>
          </a:p>
        </p:txBody>
      </p:sp>
    </p:spTree>
    <p:extLst>
      <p:ext uri="{BB962C8B-B14F-4D97-AF65-F5344CB8AC3E}">
        <p14:creationId xmlns:p14="http://schemas.microsoft.com/office/powerpoint/2010/main" val="2231988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2B8D-0372-095C-383A-29993027543E}"/>
              </a:ext>
            </a:extLst>
          </p:cNvPr>
          <p:cNvSpPr>
            <a:spLocks noGrp="1"/>
          </p:cNvSpPr>
          <p:nvPr>
            <p:ph type="title"/>
          </p:nvPr>
        </p:nvSpPr>
        <p:spPr/>
        <p:txBody>
          <a:bodyPr/>
          <a:lstStyle/>
          <a:p>
            <a:r>
              <a:rPr lang="en-GB" dirty="0"/>
              <a:t>Thank you </a:t>
            </a:r>
          </a:p>
        </p:txBody>
      </p:sp>
      <p:sp>
        <p:nvSpPr>
          <p:cNvPr id="3" name="Content Placeholder 2">
            <a:extLst>
              <a:ext uri="{FF2B5EF4-FFF2-40B4-BE49-F238E27FC236}">
                <a16:creationId xmlns:a16="http://schemas.microsoft.com/office/drawing/2014/main" id="{BD14A2AC-E93F-24F5-FB87-FE2A179EAA3E}"/>
              </a:ext>
            </a:extLst>
          </p:cNvPr>
          <p:cNvSpPr>
            <a:spLocks noGrp="1"/>
          </p:cNvSpPr>
          <p:nvPr>
            <p:ph idx="1"/>
          </p:nvPr>
        </p:nvSpPr>
        <p:spPr/>
        <p:txBody>
          <a:bodyPr/>
          <a:lstStyle/>
          <a:p>
            <a:r>
              <a:rPr lang="en-GB" dirty="0">
                <a:latin typeface="+mj-lt"/>
              </a:rPr>
              <a:t>Kim Bradley </a:t>
            </a:r>
          </a:p>
          <a:p>
            <a:r>
              <a:rPr lang="en-GB" sz="1600" u="sng" dirty="0">
                <a:solidFill>
                  <a:srgbClr val="0C64C0"/>
                </a:solidFill>
                <a:effectLst/>
                <a:latin typeface="+mj-lt"/>
                <a:ea typeface="Times New Roman" panose="02020603050405020304" pitchFamily="18" charset="0"/>
                <a:hlinkClick r:id="rId3"/>
              </a:rPr>
              <a:t>kim.bradley@nhs.net</a:t>
            </a:r>
            <a:endParaRPr lang="en-GB" sz="1600" dirty="0">
              <a:effectLst/>
              <a:latin typeface="+mj-lt"/>
              <a:ea typeface="Calibri" panose="020F0502020204030204" pitchFamily="34" charset="0"/>
            </a:endParaRPr>
          </a:p>
          <a:p>
            <a:endParaRPr lang="en-GB" sz="1600" dirty="0"/>
          </a:p>
          <a:p>
            <a:r>
              <a:rPr lang="en-GB" dirty="0">
                <a:latin typeface="+mj-lt"/>
              </a:rPr>
              <a:t>Victoria Hanley </a:t>
            </a:r>
          </a:p>
          <a:p>
            <a:r>
              <a:rPr lang="en-GB" sz="1600" u="sng" dirty="0">
                <a:latin typeface="+mj-lt"/>
                <a:hlinkClick r:id="rId4"/>
              </a:rPr>
              <a:t>victoria.hanley2@nhs.net</a:t>
            </a:r>
            <a:endParaRPr lang="en-GB" sz="1600" u="sng" dirty="0">
              <a:latin typeface="+mj-lt"/>
            </a:endParaRPr>
          </a:p>
          <a:p>
            <a:pPr marL="0" indent="0">
              <a:buNone/>
            </a:pPr>
            <a:endParaRPr lang="en-GB" sz="1600" u="sng" dirty="0">
              <a:latin typeface="+mj-lt"/>
            </a:endParaRPr>
          </a:p>
          <a:p>
            <a:r>
              <a:rPr lang="en-GB" dirty="0">
                <a:latin typeface="+mj-lt"/>
              </a:rPr>
              <a:t>Teresa McNally </a:t>
            </a:r>
          </a:p>
          <a:p>
            <a:r>
              <a:rPr lang="en-GB" sz="1600" dirty="0">
                <a:latin typeface="+mj-lt"/>
                <a:hlinkClick r:id="rId5"/>
              </a:rPr>
              <a:t>Teresa.mcnally@dudley.gov.uk</a:t>
            </a:r>
            <a:r>
              <a:rPr lang="en-GB" sz="1600" dirty="0">
                <a:latin typeface="+mj-lt"/>
              </a:rPr>
              <a:t> </a:t>
            </a:r>
          </a:p>
        </p:txBody>
      </p:sp>
      <p:sp>
        <p:nvSpPr>
          <p:cNvPr id="4" name="Content Placeholder 3">
            <a:extLst>
              <a:ext uri="{FF2B5EF4-FFF2-40B4-BE49-F238E27FC236}">
                <a16:creationId xmlns:a16="http://schemas.microsoft.com/office/drawing/2014/main" id="{4290B154-CC02-CBBB-D00E-F229C373B798}"/>
              </a:ext>
            </a:extLst>
          </p:cNvPr>
          <p:cNvSpPr>
            <a:spLocks noGrp="1"/>
          </p:cNvSpPr>
          <p:nvPr>
            <p:ph sz="half" idx="4294967295"/>
          </p:nvPr>
        </p:nvSpPr>
        <p:spPr>
          <a:xfrm>
            <a:off x="5695950" y="1825625"/>
            <a:ext cx="4210050" cy="4351338"/>
          </a:xfrm>
        </p:spPr>
        <p:txBody>
          <a:bodyPr/>
          <a:lstStyle/>
          <a:p>
            <a:endParaRPr lang="en-GB" dirty="0"/>
          </a:p>
          <a:p>
            <a:endParaRPr lang="en-GB" dirty="0"/>
          </a:p>
          <a:p>
            <a:endParaRPr lang="en-GB" dirty="0"/>
          </a:p>
          <a:p>
            <a:endParaRPr lang="en-GB" sz="1800" dirty="0">
              <a:hlinkClick r:id="rId5"/>
            </a:endParaRPr>
          </a:p>
          <a:p>
            <a:endParaRPr lang="en-GB" sz="1800" dirty="0">
              <a:hlinkClick r:id="rId5"/>
            </a:endParaRPr>
          </a:p>
        </p:txBody>
      </p:sp>
    </p:spTree>
    <p:extLst>
      <p:ext uri="{BB962C8B-B14F-4D97-AF65-F5344CB8AC3E}">
        <p14:creationId xmlns:p14="http://schemas.microsoft.com/office/powerpoint/2010/main" val="365206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DAFDA-08F2-C943-4EE3-25114B7C44E2}"/>
              </a:ext>
            </a:extLst>
          </p:cNvPr>
          <p:cNvSpPr>
            <a:spLocks noGrp="1"/>
          </p:cNvSpPr>
          <p:nvPr>
            <p:ph type="title"/>
          </p:nvPr>
        </p:nvSpPr>
        <p:spPr/>
        <p:txBody>
          <a:bodyPr/>
          <a:lstStyle/>
          <a:p>
            <a:r>
              <a:rPr lang="en-GB" dirty="0"/>
              <a:t>National Press Release </a:t>
            </a:r>
            <a:r>
              <a:rPr lang="en-GB" sz="2400" dirty="0"/>
              <a:t>(9</a:t>
            </a:r>
            <a:r>
              <a:rPr lang="en-GB" sz="2400" baseline="30000" dirty="0"/>
              <a:t>th</a:t>
            </a:r>
            <a:r>
              <a:rPr lang="en-GB" sz="2400" dirty="0"/>
              <a:t> February) </a:t>
            </a:r>
          </a:p>
        </p:txBody>
      </p:sp>
      <p:sp>
        <p:nvSpPr>
          <p:cNvPr id="3" name="Content Placeholder 2">
            <a:extLst>
              <a:ext uri="{FF2B5EF4-FFF2-40B4-BE49-F238E27FC236}">
                <a16:creationId xmlns:a16="http://schemas.microsoft.com/office/drawing/2014/main" id="{25916F89-A039-374C-C6BA-05D18D4045B2}"/>
              </a:ext>
            </a:extLst>
          </p:cNvPr>
          <p:cNvSpPr>
            <a:spLocks noGrp="1"/>
          </p:cNvSpPr>
          <p:nvPr>
            <p:ph idx="1"/>
          </p:nvPr>
        </p:nvSpPr>
        <p:spPr>
          <a:xfrm>
            <a:off x="681038" y="1616149"/>
            <a:ext cx="8543925" cy="4560814"/>
          </a:xfrm>
        </p:spPr>
        <p:txBody>
          <a:bodyPr>
            <a:normAutofit fontScale="70000" lnSpcReduction="20000"/>
          </a:bodyPr>
          <a:lstStyle/>
          <a:p>
            <a:r>
              <a:rPr lang="en-GB" dirty="0"/>
              <a:t>Thousands of families to benefit from local support in rollout of Family Hubs </a:t>
            </a:r>
          </a:p>
          <a:p>
            <a:r>
              <a:rPr lang="en-GB" b="0" i="0" dirty="0">
                <a:solidFill>
                  <a:srgbClr val="0B0C0C"/>
                </a:solidFill>
                <a:effectLst/>
                <a:latin typeface="GDS Transport"/>
              </a:rPr>
              <a:t>Services include help with infant feeding and perinatal mental health support as well as make it easier to access wider services such as smoking cessation and job advice</a:t>
            </a:r>
          </a:p>
          <a:p>
            <a:r>
              <a:rPr lang="en-GB" b="0" i="0" dirty="0">
                <a:solidFill>
                  <a:srgbClr val="0B0C0C"/>
                </a:solidFill>
                <a:effectLst/>
                <a:latin typeface="GDS Transport"/>
              </a:rPr>
              <a:t>Strong, supportive families make for more stable communities and happier individuals. Investing in families and making sure they get the support they need from birth through to adulthood helps with children’s educational attainment, wellbeing and life chances, while also improving wider outcomes such as poor mental health and unemployment.</a:t>
            </a:r>
          </a:p>
          <a:p>
            <a:pPr algn="l"/>
            <a:r>
              <a:rPr lang="en-GB" b="0" i="0" dirty="0">
                <a:solidFill>
                  <a:srgbClr val="0B0C0C"/>
                </a:solidFill>
                <a:effectLst/>
                <a:latin typeface="GDS Transport"/>
              </a:rPr>
              <a:t>Previously these services could be disjointed and hard to navigate but family hubs will act as a ‘one stop shop’ to offer guidance and advice on a range of circumstances including, infant feeding, mental health support, health visits and parenting classes.</a:t>
            </a:r>
          </a:p>
          <a:p>
            <a:pPr algn="l"/>
            <a:r>
              <a:rPr lang="en-GB" b="0" i="0" dirty="0">
                <a:solidFill>
                  <a:srgbClr val="0B0C0C"/>
                </a:solidFill>
                <a:effectLst/>
                <a:latin typeface="GDS Transport"/>
              </a:rPr>
              <a:t>Hubs will also bring together wider wraparound services that can make a huge difference to people who need extra support – such as advice on getting into work, relationship building and stop smoking services.</a:t>
            </a:r>
          </a:p>
          <a:p>
            <a:endParaRPr lang="en-GB" dirty="0"/>
          </a:p>
        </p:txBody>
      </p:sp>
    </p:spTree>
    <p:extLst>
      <p:ext uri="{BB962C8B-B14F-4D97-AF65-F5344CB8AC3E}">
        <p14:creationId xmlns:p14="http://schemas.microsoft.com/office/powerpoint/2010/main" val="208585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4F74E-F986-9C5E-2721-0CA99098108A}"/>
              </a:ext>
            </a:extLst>
          </p:cNvPr>
          <p:cNvSpPr>
            <a:spLocks noGrp="1"/>
          </p:cNvSpPr>
          <p:nvPr>
            <p:ph type="title"/>
          </p:nvPr>
        </p:nvSpPr>
        <p:spPr/>
        <p:txBody>
          <a:bodyPr/>
          <a:lstStyle/>
          <a:p>
            <a:r>
              <a:rPr lang="en-GB" dirty="0"/>
              <a:t>Local news release </a:t>
            </a:r>
          </a:p>
        </p:txBody>
      </p:sp>
      <p:sp>
        <p:nvSpPr>
          <p:cNvPr id="3" name="Content Placeholder 2">
            <a:extLst>
              <a:ext uri="{FF2B5EF4-FFF2-40B4-BE49-F238E27FC236}">
                <a16:creationId xmlns:a16="http://schemas.microsoft.com/office/drawing/2014/main" id="{36159A5B-1392-344B-6043-DFF618638658}"/>
              </a:ext>
            </a:extLst>
          </p:cNvPr>
          <p:cNvSpPr>
            <a:spLocks noGrp="1"/>
          </p:cNvSpPr>
          <p:nvPr>
            <p:ph idx="1"/>
          </p:nvPr>
        </p:nvSpPr>
        <p:spPr>
          <a:xfrm>
            <a:off x="681038" y="1509824"/>
            <a:ext cx="8543925" cy="3976576"/>
          </a:xfrm>
        </p:spPr>
        <p:txBody>
          <a:bodyPr>
            <a:normAutofit fontScale="25000" lnSpcReduction="20000"/>
          </a:bodyPr>
          <a:lstStyle/>
          <a:p>
            <a:pPr marL="0" indent="0">
              <a:buNone/>
            </a:pPr>
            <a:r>
              <a:rPr lang="en-GB" sz="6400" b="1" dirty="0">
                <a:latin typeface="+mj-lt"/>
              </a:rPr>
              <a:t>The network will aim to provide a welcoming experience and one-stop shop offering advice and support for all families with children up to the age of 19, or 25 if the child has special educational needs or disabilities.</a:t>
            </a:r>
          </a:p>
          <a:p>
            <a:pPr marL="0" indent="0">
              <a:buNone/>
            </a:pPr>
            <a:r>
              <a:rPr lang="en-GB" sz="6400" b="1" dirty="0">
                <a:latin typeface="+mj-lt"/>
              </a:rPr>
              <a:t>Councillor Ruth Buttery, cabinet member for children’s services, said:</a:t>
            </a:r>
          </a:p>
          <a:p>
            <a:r>
              <a:rPr lang="en-GB" sz="6400" b="1" dirty="0">
                <a:latin typeface="+mj-lt"/>
              </a:rPr>
              <a:t>As a child-friendly council, we strive to put infants, children and young people at the heart of all we do.</a:t>
            </a:r>
          </a:p>
          <a:p>
            <a:r>
              <a:rPr lang="en-GB" sz="6400" b="1" dirty="0">
                <a:latin typeface="+mj-lt"/>
              </a:rPr>
              <a:t>The family hub network will provide all families in the borough with easy access to the support they need all in one place, through a network of joined-up services.</a:t>
            </a:r>
          </a:p>
          <a:p>
            <a:r>
              <a:rPr lang="en-GB" sz="6400" b="1" dirty="0">
                <a:latin typeface="+mj-lt"/>
              </a:rPr>
              <a:t>We want to develop integrated partnerships and teams within the Family Hub Network to support families in the start for life period. Services offered will include midwifery, health visiting, early years specialist, early help. It will be home to other key organisations and workers including the community, voluntary and faith sectors.</a:t>
            </a:r>
          </a:p>
          <a:p>
            <a:r>
              <a:rPr lang="en-GB" sz="6400" b="1" dirty="0">
                <a:latin typeface="+mj-lt"/>
              </a:rPr>
              <a:t>We need to work in equal partnership with parents and families to ensure our network of support is co-designed, evaluated and constantly improved across the borough. A parents and carers forum will be developed to help do this.</a:t>
            </a:r>
          </a:p>
          <a:p>
            <a:r>
              <a:rPr lang="en-GB" sz="6400" b="1" dirty="0">
                <a:latin typeface="+mj-lt"/>
              </a:rPr>
              <a:t>We will make sure they are accessible to all and act as a base to help us build stronger relationships with partners and families in the borough, with the end goal to ensure our children and young people have all the help they need to meet their full potential.</a:t>
            </a:r>
          </a:p>
          <a:p>
            <a:endParaRPr lang="en-GB" dirty="0"/>
          </a:p>
        </p:txBody>
      </p:sp>
    </p:spTree>
    <p:extLst>
      <p:ext uri="{BB962C8B-B14F-4D97-AF65-F5344CB8AC3E}">
        <p14:creationId xmlns:p14="http://schemas.microsoft.com/office/powerpoint/2010/main" val="425360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225CE-AB54-810C-02E3-EBB02B07F31F}"/>
              </a:ext>
            </a:extLst>
          </p:cNvPr>
          <p:cNvSpPr>
            <a:spLocks noGrp="1"/>
          </p:cNvSpPr>
          <p:nvPr>
            <p:ph type="title"/>
          </p:nvPr>
        </p:nvSpPr>
        <p:spPr/>
        <p:txBody>
          <a:bodyPr/>
          <a:lstStyle/>
          <a:p>
            <a:r>
              <a:rPr lang="en-GB" dirty="0"/>
              <a:t>Family Hubs &amp; Start for Life Programme </a:t>
            </a:r>
          </a:p>
        </p:txBody>
      </p:sp>
      <p:sp>
        <p:nvSpPr>
          <p:cNvPr id="3" name="Content Placeholder 2">
            <a:extLst>
              <a:ext uri="{FF2B5EF4-FFF2-40B4-BE49-F238E27FC236}">
                <a16:creationId xmlns:a16="http://schemas.microsoft.com/office/drawing/2014/main" id="{907006B7-D1E2-D240-3FCE-964FE502EBCA}"/>
              </a:ext>
            </a:extLst>
          </p:cNvPr>
          <p:cNvSpPr>
            <a:spLocks noGrp="1"/>
          </p:cNvSpPr>
          <p:nvPr>
            <p:ph idx="1"/>
          </p:nvPr>
        </p:nvSpPr>
        <p:spPr/>
        <p:txBody>
          <a:bodyPr>
            <a:normAutofit fontScale="47500" lnSpcReduction="20000"/>
          </a:bodyPr>
          <a:lstStyle/>
          <a:p>
            <a:pPr>
              <a:lnSpc>
                <a:spcPct val="100000"/>
              </a:lnSpc>
            </a:pPr>
            <a:r>
              <a:rPr lang="en-GB" sz="2800" b="0" i="0" u="none" strike="noStrike" baseline="0" dirty="0">
                <a:solidFill>
                  <a:srgbClr val="000000"/>
                </a:solidFill>
                <a:latin typeface="Arial" panose="020B0604020202020204" pitchFamily="34" charset="0"/>
              </a:rPr>
              <a:t>The programme is to deliver on </a:t>
            </a:r>
            <a:r>
              <a:rPr lang="en-GB" sz="2800" b="1" i="1" u="none" strike="noStrike" baseline="0" dirty="0">
                <a:solidFill>
                  <a:srgbClr val="000000"/>
                </a:solidFill>
                <a:latin typeface="Arial" panose="020B0604020202020204" pitchFamily="34" charset="0"/>
              </a:rPr>
              <a:t>‘The Best Start for Life: A Vision for the 1,001 Critical Days’</a:t>
            </a:r>
            <a:r>
              <a:rPr lang="en-GB" sz="2800" b="0" i="0" u="none" strike="noStrike" baseline="0" dirty="0">
                <a:solidFill>
                  <a:srgbClr val="000000"/>
                </a:solidFill>
                <a:latin typeface="Arial" panose="020B0604020202020204" pitchFamily="34" charset="0"/>
              </a:rPr>
              <a:t>, and builds on delivery of the ‘</a:t>
            </a:r>
            <a:r>
              <a:rPr lang="en-GB" sz="2800" b="1" i="1" u="none" strike="noStrike" baseline="0" dirty="0">
                <a:solidFill>
                  <a:srgbClr val="000000"/>
                </a:solidFill>
                <a:latin typeface="Arial" panose="020B0604020202020204" pitchFamily="34" charset="0"/>
              </a:rPr>
              <a:t>Healthy Child Programme 0-19</a:t>
            </a:r>
            <a:r>
              <a:rPr lang="en-GB" sz="2800" b="1" i="0" u="none" strike="noStrike" baseline="0" dirty="0">
                <a:solidFill>
                  <a:srgbClr val="000000"/>
                </a:solidFill>
                <a:latin typeface="Arial" panose="020B0604020202020204" pitchFamily="34" charset="0"/>
              </a:rPr>
              <a:t> public health services’</a:t>
            </a:r>
            <a:r>
              <a:rPr lang="en-GB" sz="2800" b="0" i="0" u="none" strike="noStrike" baseline="0" dirty="0">
                <a:solidFill>
                  <a:srgbClr val="000000"/>
                </a:solidFill>
                <a:latin typeface="Arial" panose="020B0604020202020204" pitchFamily="34" charset="0"/>
              </a:rPr>
              <a:t>. for example: </a:t>
            </a:r>
            <a:r>
              <a:rPr lang="en-GB" sz="2800" b="1" dirty="0">
                <a:latin typeface="Arial" panose="020B0604020202020204" pitchFamily="34" charset="0"/>
                <a:cs typeface="Arial" panose="020B0604020202020204" pitchFamily="34" charset="0"/>
              </a:rPr>
              <a:t>Start for Life Universal Services - </a:t>
            </a:r>
            <a:r>
              <a:rPr lang="en-GB" sz="2800" dirty="0">
                <a:latin typeface="Arial" panose="020B0604020202020204" pitchFamily="34" charset="0"/>
                <a:cs typeface="Arial" panose="020B0604020202020204" pitchFamily="34" charset="0"/>
              </a:rPr>
              <a:t>midwifery, health visiting, parent-infant mental health, breastfeeding, safeguarding babies from harm, SEND, through the development of </a:t>
            </a:r>
            <a:r>
              <a:rPr lang="en-GB" sz="2800" b="1" dirty="0">
                <a:latin typeface="Arial" panose="020B0604020202020204" pitchFamily="34" charset="0"/>
                <a:cs typeface="Arial" panose="020B0604020202020204" pitchFamily="34" charset="0"/>
              </a:rPr>
              <a:t>Family Hubs.</a:t>
            </a:r>
          </a:p>
          <a:p>
            <a:pPr>
              <a:lnSpc>
                <a:spcPct val="100000"/>
              </a:lnSpc>
            </a:pPr>
            <a:r>
              <a:rPr lang="en-GB" sz="2800" dirty="0">
                <a:solidFill>
                  <a:srgbClr val="000000"/>
                </a:solidFill>
                <a:latin typeface="Arial" panose="020B0604020202020204" pitchFamily="34" charset="0"/>
                <a:cs typeface="Arial" panose="020B0604020202020204" pitchFamily="34" charset="0"/>
              </a:rPr>
              <a:t>Family Hubs Programme </a:t>
            </a:r>
            <a:r>
              <a:rPr lang="en-GB" sz="2800" b="1" dirty="0">
                <a:solidFill>
                  <a:srgbClr val="000000"/>
                </a:solidFill>
                <a:latin typeface="Arial" panose="020B0604020202020204" pitchFamily="34" charset="0"/>
                <a:cs typeface="Arial" panose="020B0604020202020204" pitchFamily="34" charset="0"/>
              </a:rPr>
              <a:t>s</a:t>
            </a:r>
            <a:r>
              <a:rPr lang="en-GB" sz="2800" b="1" i="0" u="none" strike="noStrike" baseline="0" dirty="0">
                <a:solidFill>
                  <a:srgbClr val="000000"/>
                </a:solidFill>
                <a:latin typeface="Arial" panose="020B0604020202020204" pitchFamily="34" charset="0"/>
                <a:cs typeface="Arial" panose="020B0604020202020204" pitchFamily="34" charset="0"/>
              </a:rPr>
              <a:t>ets out the vision </a:t>
            </a:r>
            <a:r>
              <a:rPr lang="en-GB" sz="2800" b="0" i="0" u="none" strike="noStrike" baseline="0" dirty="0">
                <a:solidFill>
                  <a:srgbClr val="000000"/>
                </a:solidFill>
                <a:latin typeface="Arial" panose="020B0604020202020204" pitchFamily="34" charset="0"/>
                <a:cs typeface="Arial" panose="020B0604020202020204" pitchFamily="34" charset="0"/>
              </a:rPr>
              <a:t>for providing families with the </a:t>
            </a:r>
            <a:r>
              <a:rPr lang="en-GB" sz="2800" b="1" i="0" u="none" strike="noStrike" baseline="0" dirty="0">
                <a:solidFill>
                  <a:srgbClr val="000000"/>
                </a:solidFill>
                <a:latin typeface="Arial" panose="020B0604020202020204" pitchFamily="34" charset="0"/>
                <a:cs typeface="Arial" panose="020B0604020202020204" pitchFamily="34" charset="0"/>
              </a:rPr>
              <a:t>integrated support (</a:t>
            </a:r>
            <a:r>
              <a:rPr lang="en-GB" sz="2800" b="1" dirty="0">
                <a:solidFill>
                  <a:srgbClr val="000000"/>
                </a:solidFill>
                <a:latin typeface="Arial" panose="020B0604020202020204" pitchFamily="34" charset="0"/>
                <a:cs typeface="Arial" panose="020B0604020202020204" pitchFamily="34" charset="0"/>
              </a:rPr>
              <a:t>one stop shop) </a:t>
            </a:r>
            <a:r>
              <a:rPr lang="en-GB" sz="2800" b="0" i="0" u="none" strike="noStrike" baseline="0" dirty="0">
                <a:solidFill>
                  <a:srgbClr val="000000"/>
                </a:solidFill>
                <a:latin typeface="Arial" panose="020B0604020202020204" pitchFamily="34" charset="0"/>
                <a:cs typeface="Arial" panose="020B0604020202020204" pitchFamily="34" charset="0"/>
              </a:rPr>
              <a:t>they need to care for their children from conception, throughout the early years, and into the start of adulthood. This is to enable parents to establish a firm foundation for their children, from which to meet their full potential in life</a:t>
            </a:r>
          </a:p>
          <a:p>
            <a:pPr>
              <a:lnSpc>
                <a:spcPct val="100000"/>
              </a:lnSpc>
            </a:pPr>
            <a:r>
              <a:rPr lang="en-GB" sz="2800" b="1" dirty="0">
                <a:latin typeface="Arial" panose="020B0604020202020204" pitchFamily="34" charset="0"/>
                <a:cs typeface="Arial" panose="020B0604020202020204" pitchFamily="34" charset="0"/>
              </a:rPr>
              <a:t>New investment</a:t>
            </a:r>
            <a:r>
              <a:rPr lang="en-GB" sz="2800" dirty="0">
                <a:latin typeface="Arial" panose="020B0604020202020204" pitchFamily="34" charset="0"/>
                <a:cs typeface="Arial" panose="020B0604020202020204" pitchFamily="34" charset="0"/>
              </a:rPr>
              <a:t> aimed at some specific areas - </a:t>
            </a:r>
            <a:r>
              <a:rPr lang="en-GB" sz="2800" dirty="0">
                <a:solidFill>
                  <a:srgbClr val="000000"/>
                </a:solidFill>
                <a:effectLst/>
                <a:latin typeface="Arial" panose="020B0604020202020204" pitchFamily="34" charset="0"/>
                <a:ea typeface="Times New Roman" panose="02020603050405020304" pitchFamily="18" charset="0"/>
              </a:rPr>
              <a:t> Parenting support, Parent–infant relationships and perinatal mental health support, Early language and the HLE, Infant feeding, establishing Parent and carer panels and Publishing the Start for Life Offer. </a:t>
            </a:r>
            <a:r>
              <a:rPr lang="en-GB" sz="2800" dirty="0">
                <a:solidFill>
                  <a:srgbClr val="000000"/>
                </a:solidFill>
                <a:latin typeface="Arial" panose="020B0604020202020204" pitchFamily="34" charset="0"/>
                <a:ea typeface="Times New Roman" panose="02020603050405020304" pitchFamily="18" charset="0"/>
              </a:rPr>
              <a:t>Also to support the development of 0-19 (25 if SEND) offer.</a:t>
            </a:r>
          </a:p>
          <a:p>
            <a:pPr>
              <a:lnSpc>
                <a:spcPct val="100000"/>
              </a:lnSpc>
            </a:pPr>
            <a:r>
              <a:rPr lang="en-GB" sz="2800" dirty="0">
                <a:solidFill>
                  <a:srgbClr val="000000"/>
                </a:solidFill>
                <a:latin typeface="Arial" panose="020B0604020202020204" pitchFamily="34" charset="0"/>
                <a:ea typeface="Times New Roman" panose="02020603050405020304" pitchFamily="18" charset="0"/>
              </a:rPr>
              <a:t>Family Hubs Model has </a:t>
            </a:r>
            <a:r>
              <a:rPr lang="en-GB" sz="2800" b="1" dirty="0">
                <a:solidFill>
                  <a:srgbClr val="000000"/>
                </a:solidFill>
                <a:latin typeface="Arial" panose="020B0604020202020204" pitchFamily="34" charset="0"/>
                <a:ea typeface="Times New Roman" panose="02020603050405020304" pitchFamily="18" charset="0"/>
              </a:rPr>
              <a:t>3 principles: Access </a:t>
            </a:r>
            <a:r>
              <a:rPr lang="en-GB" sz="2800" dirty="0">
                <a:solidFill>
                  <a:srgbClr val="000000"/>
                </a:solidFill>
                <a:latin typeface="Arial" panose="020B0604020202020204"/>
                <a:ea typeface="Times New Roman" panose="02020603050405020304" pitchFamily="18" charset="0"/>
                <a:cs typeface="Courier New" panose="02070309020205020404" pitchFamily="49" charset="0"/>
              </a:rPr>
              <a:t>- </a:t>
            </a:r>
            <a:r>
              <a:rPr kumimoji="0" lang="en-GB" sz="2800" b="0" i="0" u="none" strike="noStrike" kern="1200" cap="none" spc="0" normalizeH="0" baseline="0" noProof="0" dirty="0">
                <a:ln>
                  <a:noFill/>
                </a:ln>
                <a:solidFill>
                  <a:srgbClr val="000000"/>
                </a:solidFill>
                <a:effectLst/>
                <a:uLnTx/>
                <a:uFillTx/>
                <a:latin typeface="Arial" panose="020B0604020202020204"/>
                <a:ea typeface="Times New Roman" panose="02020603050405020304" pitchFamily="18" charset="0"/>
                <a:cs typeface="Courier New" panose="02070309020205020404" pitchFamily="49" charset="0"/>
              </a:rPr>
              <a:t>a clear, simple point of access for help and support, </a:t>
            </a:r>
            <a:r>
              <a:rPr kumimoji="0" lang="en-GB" sz="2800" b="1" i="0" u="none" strike="noStrike" kern="1200" cap="none" spc="0" normalizeH="0" baseline="0" noProof="0" dirty="0">
                <a:ln>
                  <a:noFill/>
                </a:ln>
                <a:solidFill>
                  <a:srgbClr val="000000"/>
                </a:solidFill>
                <a:effectLst/>
                <a:uLnTx/>
                <a:uFillTx/>
                <a:latin typeface="Arial" panose="020B0604020202020204"/>
                <a:ea typeface="Times New Roman" panose="02020603050405020304" pitchFamily="18" charset="0"/>
                <a:cs typeface="Courier New" panose="02070309020205020404" pitchFamily="49" charset="0"/>
              </a:rPr>
              <a:t>Connection -</a:t>
            </a:r>
            <a:r>
              <a:rPr kumimoji="0" lang="en-GB" sz="2800" b="0" i="0" u="none" strike="noStrike" kern="1200" cap="none" spc="0" normalizeH="0" baseline="0" noProof="0" dirty="0">
                <a:ln>
                  <a:noFill/>
                </a:ln>
                <a:solidFill>
                  <a:srgbClr val="000000"/>
                </a:solidFill>
                <a:effectLst/>
                <a:uLnTx/>
                <a:uFillTx/>
                <a:latin typeface="Arial" panose="020B0604020202020204"/>
                <a:ea typeface="+mn-ea"/>
                <a:cs typeface="+mn-cs"/>
              </a:rPr>
              <a:t> Services, professionals &amp; sectors working together and </a:t>
            </a:r>
            <a:r>
              <a:rPr kumimoji="0" lang="en-GB" sz="2800" b="1" i="0" u="none" strike="noStrike" kern="1200" cap="none" spc="0" normalizeH="0" baseline="0" noProof="0" dirty="0">
                <a:ln>
                  <a:noFill/>
                </a:ln>
                <a:solidFill>
                  <a:srgbClr val="000000"/>
                </a:solidFill>
                <a:effectLst/>
                <a:uLnTx/>
                <a:uFillTx/>
                <a:latin typeface="Arial" panose="020B0604020202020204"/>
                <a:ea typeface="+mn-ea"/>
                <a:cs typeface="+mn-cs"/>
              </a:rPr>
              <a:t>Relationships -</a:t>
            </a:r>
            <a:r>
              <a:rPr kumimoji="0" lang="en-GB" sz="2800" b="0" i="0" u="none" strike="noStrike" kern="1200" cap="none" spc="0" normalizeH="0" baseline="0" noProof="0" dirty="0">
                <a:ln>
                  <a:noFill/>
                </a:ln>
                <a:solidFill>
                  <a:srgbClr val="000000"/>
                </a:solidFill>
                <a:effectLst/>
                <a:uLnTx/>
                <a:uFillTx/>
                <a:latin typeface="Arial" panose="020B0604020202020204"/>
                <a:ea typeface="+mn-ea"/>
                <a:cs typeface="+mn-cs"/>
              </a:rPr>
              <a:t> building on family strengths</a:t>
            </a:r>
            <a:endParaRPr kumimoji="0" lang="en-GB" sz="2800" b="0" i="0" u="none" strike="noStrike" kern="1200" cap="none" spc="0" normalizeH="0" baseline="0" noProof="0" dirty="0">
              <a:ln>
                <a:noFill/>
              </a:ln>
              <a:solidFill>
                <a:srgbClr val="000000"/>
              </a:solidFill>
              <a:effectLst/>
              <a:uLnTx/>
              <a:uFillTx/>
              <a:latin typeface="Arial" panose="020B0604020202020204"/>
              <a:ea typeface="Times New Roman" panose="02020603050405020304" pitchFamily="18" charset="0"/>
              <a:cs typeface="Courier New" panose="02070309020205020404" pitchFamily="49" charset="0"/>
            </a:endParaRPr>
          </a:p>
          <a:p>
            <a:pPr>
              <a:lnSpc>
                <a:spcPct val="100000"/>
              </a:lnSpc>
            </a:pPr>
            <a:r>
              <a:rPr lang="en-GB" sz="2800" dirty="0">
                <a:solidFill>
                  <a:srgbClr val="000000"/>
                </a:solidFill>
                <a:latin typeface="Arial" panose="020B0604020202020204" pitchFamily="34" charset="0"/>
                <a:ea typeface="Times New Roman" panose="02020603050405020304" pitchFamily="18" charset="0"/>
              </a:rPr>
              <a:t>And </a:t>
            </a:r>
            <a:r>
              <a:rPr lang="en-GB" sz="2800" b="1" dirty="0">
                <a:solidFill>
                  <a:srgbClr val="000000"/>
                </a:solidFill>
                <a:latin typeface="Arial" panose="020B0604020202020204" pitchFamily="34" charset="0"/>
                <a:ea typeface="Times New Roman" panose="02020603050405020304" pitchFamily="18" charset="0"/>
              </a:rPr>
              <a:t>3 aspects: </a:t>
            </a:r>
            <a:r>
              <a:rPr lang="en-GB" sz="2800" dirty="0">
                <a:solidFill>
                  <a:srgbClr val="000000"/>
                </a:solidFill>
                <a:latin typeface="Arial" panose="020B0604020202020204" pitchFamily="34" charset="0"/>
                <a:ea typeface="Times New Roman" panose="02020603050405020304" pitchFamily="18" charset="0"/>
              </a:rPr>
              <a:t>a </a:t>
            </a:r>
            <a:r>
              <a:rPr lang="en-GB" sz="2800" b="1" dirty="0">
                <a:solidFill>
                  <a:srgbClr val="000000"/>
                </a:solidFill>
                <a:latin typeface="Arial" panose="020B0604020202020204" pitchFamily="34" charset="0"/>
                <a:ea typeface="Times New Roman" panose="02020603050405020304" pitchFamily="18" charset="0"/>
              </a:rPr>
              <a:t>building</a:t>
            </a:r>
            <a:r>
              <a:rPr lang="en-GB" sz="2800" dirty="0">
                <a:solidFill>
                  <a:srgbClr val="000000"/>
                </a:solidFill>
                <a:latin typeface="Arial" panose="020B0604020202020204" pitchFamily="34" charset="0"/>
                <a:ea typeface="Times New Roman" panose="02020603050405020304" pitchFamily="18" charset="0"/>
              </a:rPr>
              <a:t> based offer; an </a:t>
            </a:r>
            <a:r>
              <a:rPr lang="en-GB" sz="2800" b="1" dirty="0">
                <a:solidFill>
                  <a:srgbClr val="000000"/>
                </a:solidFill>
                <a:latin typeface="Arial" panose="020B0604020202020204" pitchFamily="34" charset="0"/>
                <a:ea typeface="Times New Roman" panose="02020603050405020304" pitchFamily="18" charset="0"/>
              </a:rPr>
              <a:t>outreach</a:t>
            </a:r>
            <a:r>
              <a:rPr lang="en-GB" sz="2800" dirty="0">
                <a:solidFill>
                  <a:srgbClr val="000000"/>
                </a:solidFill>
                <a:latin typeface="Arial" panose="020B0604020202020204" pitchFamily="34" charset="0"/>
                <a:ea typeface="Times New Roman" panose="02020603050405020304" pitchFamily="18" charset="0"/>
              </a:rPr>
              <a:t> offer and a </a:t>
            </a:r>
            <a:r>
              <a:rPr lang="en-GB" sz="2800" b="1" dirty="0">
                <a:solidFill>
                  <a:srgbClr val="000000"/>
                </a:solidFill>
                <a:latin typeface="Arial" panose="020B0604020202020204" pitchFamily="34" charset="0"/>
                <a:ea typeface="Times New Roman" panose="02020603050405020304" pitchFamily="18" charset="0"/>
              </a:rPr>
              <a:t>virtual</a:t>
            </a:r>
            <a:r>
              <a:rPr lang="en-GB" sz="2800" dirty="0">
                <a:solidFill>
                  <a:srgbClr val="000000"/>
                </a:solidFill>
                <a:latin typeface="Arial" panose="020B0604020202020204" pitchFamily="34" charset="0"/>
                <a:ea typeface="Times New Roman" panose="02020603050405020304" pitchFamily="18" charset="0"/>
              </a:rPr>
              <a:t> offer</a:t>
            </a:r>
          </a:p>
          <a:p>
            <a:pPr>
              <a:lnSpc>
                <a:spcPct val="100000"/>
              </a:lnSpc>
            </a:pPr>
            <a:r>
              <a:rPr lang="en-GB" sz="2800" i="0" u="none" strike="noStrike" baseline="0" dirty="0">
                <a:solidFill>
                  <a:srgbClr val="000000"/>
                </a:solidFill>
                <a:latin typeface="Arial" panose="020B0604020202020204" pitchFamily="34" charset="0"/>
              </a:rPr>
              <a:t>Requires </a:t>
            </a:r>
            <a:r>
              <a:rPr lang="en-GB" sz="2800" b="1" i="0" u="none" strike="noStrike" baseline="0" dirty="0">
                <a:solidFill>
                  <a:srgbClr val="000000"/>
                </a:solidFill>
                <a:latin typeface="Arial" panose="020B0604020202020204" pitchFamily="34" charset="0"/>
              </a:rPr>
              <a:t>joining-up</a:t>
            </a:r>
            <a:r>
              <a:rPr lang="en-GB" sz="2800" i="0" u="none" strike="noStrike" baseline="0" dirty="0">
                <a:solidFill>
                  <a:srgbClr val="000000"/>
                </a:solidFill>
                <a:latin typeface="Arial" panose="020B0604020202020204" pitchFamily="34" charset="0"/>
              </a:rPr>
              <a:t> of local partners involved in the early years and family support system – including local authorities, NHS, voluntary, community, faith and charity sector partners – </a:t>
            </a:r>
            <a:r>
              <a:rPr lang="en-GB" sz="2800" b="1" i="0" u="none" strike="noStrike" baseline="0" dirty="0">
                <a:solidFill>
                  <a:srgbClr val="000000"/>
                </a:solidFill>
                <a:latin typeface="Arial" panose="020B0604020202020204" pitchFamily="34" charset="0"/>
              </a:rPr>
              <a:t>to plan and deliver services in a place-based way </a:t>
            </a:r>
            <a:r>
              <a:rPr lang="en-GB" sz="2800" i="0" u="none" strike="noStrike" baseline="0" dirty="0">
                <a:solidFill>
                  <a:srgbClr val="000000"/>
                </a:solidFill>
                <a:latin typeface="Arial" panose="020B0604020202020204" pitchFamily="34" charset="0"/>
              </a:rPr>
              <a:t>to meet all </a:t>
            </a:r>
            <a:r>
              <a:rPr lang="en-GB" sz="2800" b="1" i="0" u="none" strike="noStrike" baseline="0" dirty="0">
                <a:solidFill>
                  <a:srgbClr val="000000"/>
                </a:solidFill>
                <a:latin typeface="Arial" panose="020B0604020202020204" pitchFamily="34" charset="0"/>
              </a:rPr>
              <a:t>minimum expectations and some “go further” options </a:t>
            </a:r>
          </a:p>
          <a:p>
            <a:pPr>
              <a:lnSpc>
                <a:spcPct val="100000"/>
              </a:lnSpc>
              <a:spcBef>
                <a:spcPts val="1500"/>
              </a:spcBef>
              <a:spcAft>
                <a:spcPts val="1500"/>
              </a:spcAft>
            </a:pPr>
            <a:endParaRPr lang="en-GB" sz="2800" dirty="0">
              <a:solidFill>
                <a:srgbClr val="000000"/>
              </a:solidFill>
              <a:latin typeface="Arial" panose="020B0604020202020204" pitchFamily="34"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03555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39612FC-8C10-49BC-93F1-5D475B57E19D}"/>
              </a:ext>
            </a:extLst>
          </p:cNvPr>
          <p:cNvSpPr/>
          <p:nvPr/>
        </p:nvSpPr>
        <p:spPr>
          <a:xfrm>
            <a:off x="2061610" y="4294247"/>
            <a:ext cx="1157292" cy="916015"/>
          </a:xfrm>
          <a:prstGeom prst="roundRect">
            <a:avLst/>
          </a:prstGeom>
          <a:solidFill>
            <a:srgbClr val="92D050"/>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solidFill>
                  <a:schemeClr val="tx1"/>
                </a:solidFill>
              </a:rPr>
              <a:t>Dudley Family Voices </a:t>
            </a:r>
          </a:p>
        </p:txBody>
      </p:sp>
      <p:sp>
        <p:nvSpPr>
          <p:cNvPr id="3" name="Rectangle: Rounded Corners 2">
            <a:extLst>
              <a:ext uri="{FF2B5EF4-FFF2-40B4-BE49-F238E27FC236}">
                <a16:creationId xmlns:a16="http://schemas.microsoft.com/office/drawing/2014/main" id="{0F47EA86-FA3C-4721-8239-AFF3998CAA8F}"/>
              </a:ext>
            </a:extLst>
          </p:cNvPr>
          <p:cNvSpPr/>
          <p:nvPr/>
        </p:nvSpPr>
        <p:spPr>
          <a:xfrm>
            <a:off x="671421" y="4303682"/>
            <a:ext cx="1150572" cy="916014"/>
          </a:xfrm>
          <a:prstGeom prst="roundRect">
            <a:avLst/>
          </a:prstGeom>
          <a:solidFill>
            <a:srgbClr val="FF6699"/>
          </a:solidFill>
          <a:ln w="76200">
            <a:solidFill>
              <a:srgbClr val="FF6699"/>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300" dirty="0">
              <a:solidFill>
                <a:schemeClr val="tx1"/>
              </a:solidFill>
            </a:endParaRPr>
          </a:p>
          <a:p>
            <a:pPr algn="ctr"/>
            <a:endParaRPr lang="en-GB" sz="1300" dirty="0">
              <a:solidFill>
                <a:schemeClr val="tx1"/>
              </a:solidFill>
            </a:endParaRPr>
          </a:p>
          <a:p>
            <a:pPr algn="ctr"/>
            <a:endParaRPr lang="en-GB" sz="1300" dirty="0">
              <a:solidFill>
                <a:schemeClr val="tx1"/>
              </a:solidFill>
            </a:endParaRPr>
          </a:p>
          <a:p>
            <a:pPr algn="ctr"/>
            <a:endParaRPr lang="en-GB" sz="1300" dirty="0">
              <a:solidFill>
                <a:schemeClr val="tx1"/>
              </a:solidFill>
            </a:endParaRPr>
          </a:p>
          <a:p>
            <a:pPr algn="ctr"/>
            <a:r>
              <a:rPr lang="en-GB" sz="1300" dirty="0">
                <a:solidFill>
                  <a:schemeClr val="tx1"/>
                </a:solidFill>
              </a:rPr>
              <a:t>Parent-Infant Emotional wellbeing*</a:t>
            </a:r>
          </a:p>
          <a:p>
            <a:pPr algn="ctr"/>
            <a:endParaRPr lang="en-GB" sz="1300" b="1" dirty="0">
              <a:solidFill>
                <a:schemeClr val="tx1"/>
              </a:solidFill>
            </a:endParaRPr>
          </a:p>
          <a:p>
            <a:pPr algn="ctr"/>
            <a:endParaRPr lang="en-GB" sz="1300" b="1" dirty="0">
              <a:solidFill>
                <a:schemeClr val="tx1"/>
              </a:solidFill>
            </a:endParaRPr>
          </a:p>
          <a:p>
            <a:pPr algn="ctr"/>
            <a:endParaRPr lang="en-GB" sz="1300" b="1" dirty="0">
              <a:solidFill>
                <a:schemeClr val="tx1"/>
              </a:solidFill>
            </a:endParaRPr>
          </a:p>
          <a:p>
            <a:pPr algn="ctr"/>
            <a:endParaRPr lang="en-GB" sz="1300" b="1" dirty="0">
              <a:solidFill>
                <a:schemeClr val="tx1"/>
              </a:solidFill>
            </a:endParaRPr>
          </a:p>
          <a:p>
            <a:pPr algn="ctr"/>
            <a:endParaRPr lang="en-GB" sz="1300" dirty="0">
              <a:solidFill>
                <a:schemeClr val="tx1"/>
              </a:solidFill>
            </a:endParaRPr>
          </a:p>
        </p:txBody>
      </p:sp>
      <p:sp>
        <p:nvSpPr>
          <p:cNvPr id="4" name="Rectangle: Rounded Corners 3">
            <a:extLst>
              <a:ext uri="{FF2B5EF4-FFF2-40B4-BE49-F238E27FC236}">
                <a16:creationId xmlns:a16="http://schemas.microsoft.com/office/drawing/2014/main" id="{4CA6F3DE-3120-4493-8368-127EF220096A}"/>
              </a:ext>
            </a:extLst>
          </p:cNvPr>
          <p:cNvSpPr/>
          <p:nvPr/>
        </p:nvSpPr>
        <p:spPr>
          <a:xfrm>
            <a:off x="4879882" y="4277621"/>
            <a:ext cx="1169255" cy="942078"/>
          </a:xfrm>
          <a:prstGeom prst="roundRect">
            <a:avLst/>
          </a:prstGeom>
          <a:solidFill>
            <a:srgbClr val="00B0F0"/>
          </a:solidFill>
          <a:ln w="76200">
            <a:solidFill>
              <a:srgbClr val="00B0F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1300" dirty="0">
              <a:solidFill>
                <a:schemeClr val="tx1"/>
              </a:solidFill>
            </a:endParaRPr>
          </a:p>
          <a:p>
            <a:pPr algn="ctr"/>
            <a:r>
              <a:rPr lang="en-GB" sz="1300" dirty="0">
                <a:solidFill>
                  <a:schemeClr val="tx1"/>
                </a:solidFill>
              </a:rPr>
              <a:t>Parenting Support</a:t>
            </a:r>
          </a:p>
          <a:p>
            <a:pPr algn="ctr"/>
            <a:endParaRPr lang="en-GB" sz="1300" b="1" dirty="0">
              <a:solidFill>
                <a:schemeClr val="tx1"/>
              </a:solidFill>
            </a:endParaRPr>
          </a:p>
          <a:p>
            <a:pPr algn="ctr"/>
            <a:endParaRPr lang="en-GB" sz="1300" b="1" dirty="0">
              <a:solidFill>
                <a:schemeClr val="tx1"/>
              </a:solidFill>
            </a:endParaRPr>
          </a:p>
          <a:p>
            <a:pPr algn="ctr"/>
            <a:endParaRPr lang="en-GB" sz="1300" b="1" dirty="0">
              <a:solidFill>
                <a:schemeClr val="tx1"/>
              </a:solidFill>
            </a:endParaRPr>
          </a:p>
        </p:txBody>
      </p:sp>
      <p:sp>
        <p:nvSpPr>
          <p:cNvPr id="5" name="Rectangle: Rounded Corners 4">
            <a:extLst>
              <a:ext uri="{FF2B5EF4-FFF2-40B4-BE49-F238E27FC236}">
                <a16:creationId xmlns:a16="http://schemas.microsoft.com/office/drawing/2014/main" id="{AC7D0A74-6D91-46A8-91F6-D8B2BB84DEF7}"/>
              </a:ext>
            </a:extLst>
          </p:cNvPr>
          <p:cNvSpPr/>
          <p:nvPr/>
        </p:nvSpPr>
        <p:spPr>
          <a:xfrm>
            <a:off x="3458520" y="4277620"/>
            <a:ext cx="1157292" cy="942077"/>
          </a:xfrm>
          <a:prstGeom prst="roundRect">
            <a:avLst/>
          </a:prstGeom>
          <a:solidFill>
            <a:srgbClr val="9966FF"/>
          </a:solidFill>
          <a:ln w="76200">
            <a:solidFill>
              <a:srgbClr val="9966F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300" dirty="0">
                <a:solidFill>
                  <a:schemeClr val="tx1"/>
                </a:solidFill>
              </a:rPr>
              <a:t>Infant Feeding</a:t>
            </a:r>
          </a:p>
          <a:p>
            <a:pPr algn="ctr"/>
            <a:endParaRPr lang="en-GB" sz="1300" b="1" dirty="0">
              <a:solidFill>
                <a:schemeClr val="tx1"/>
              </a:solidFill>
            </a:endParaRPr>
          </a:p>
          <a:p>
            <a:pPr algn="ctr"/>
            <a:endParaRPr lang="en-GB" sz="1300" b="1" dirty="0">
              <a:solidFill>
                <a:schemeClr val="tx1"/>
              </a:solidFill>
            </a:endParaRPr>
          </a:p>
        </p:txBody>
      </p:sp>
      <p:sp>
        <p:nvSpPr>
          <p:cNvPr id="6" name="Rectangle: Rounded Corners 5">
            <a:extLst>
              <a:ext uri="{FF2B5EF4-FFF2-40B4-BE49-F238E27FC236}">
                <a16:creationId xmlns:a16="http://schemas.microsoft.com/office/drawing/2014/main" id="{CFF0EAFC-7DC5-4262-8EA6-04FFE0F4C7A1}"/>
              </a:ext>
            </a:extLst>
          </p:cNvPr>
          <p:cNvSpPr/>
          <p:nvPr/>
        </p:nvSpPr>
        <p:spPr>
          <a:xfrm>
            <a:off x="6285895" y="4277620"/>
            <a:ext cx="1169255" cy="942079"/>
          </a:xfrm>
          <a:prstGeom prst="roundRect">
            <a:avLst/>
          </a:prstGeom>
          <a:solidFill>
            <a:schemeClr val="accent2"/>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dirty="0">
              <a:solidFill>
                <a:schemeClr val="tx1"/>
              </a:solidFill>
            </a:endParaRPr>
          </a:p>
          <a:p>
            <a:pPr algn="ctr"/>
            <a:endParaRPr lang="en-GB" sz="1300" dirty="0">
              <a:solidFill>
                <a:schemeClr val="tx1"/>
              </a:solidFill>
            </a:endParaRPr>
          </a:p>
          <a:p>
            <a:pPr algn="ctr"/>
            <a:r>
              <a:rPr lang="en-GB" sz="1300" dirty="0">
                <a:solidFill>
                  <a:schemeClr val="tx1"/>
                </a:solidFill>
              </a:rPr>
              <a:t>Early Language &amp; Home Learning Environment</a:t>
            </a:r>
          </a:p>
          <a:p>
            <a:pPr algn="ctr"/>
            <a:endParaRPr lang="en-GB" sz="650" dirty="0">
              <a:solidFill>
                <a:schemeClr val="tx1"/>
              </a:solidFill>
            </a:endParaRPr>
          </a:p>
          <a:p>
            <a:pPr algn="ctr"/>
            <a:endParaRPr lang="en-GB" sz="1300" b="1" dirty="0">
              <a:solidFill>
                <a:schemeClr val="tx1"/>
              </a:solidFill>
            </a:endParaRPr>
          </a:p>
        </p:txBody>
      </p:sp>
      <p:sp>
        <p:nvSpPr>
          <p:cNvPr id="7" name="Rectangle: Rounded Corners 6">
            <a:extLst>
              <a:ext uri="{FF2B5EF4-FFF2-40B4-BE49-F238E27FC236}">
                <a16:creationId xmlns:a16="http://schemas.microsoft.com/office/drawing/2014/main" id="{70D49322-13FE-431B-8797-932E56DCDDAA}"/>
              </a:ext>
            </a:extLst>
          </p:cNvPr>
          <p:cNvSpPr/>
          <p:nvPr/>
        </p:nvSpPr>
        <p:spPr>
          <a:xfrm>
            <a:off x="7685665" y="4268185"/>
            <a:ext cx="1169255" cy="942077"/>
          </a:xfrm>
          <a:prstGeom prst="roundRect">
            <a:avLst/>
          </a:prstGeom>
          <a:solidFill>
            <a:srgbClr val="3399FF"/>
          </a:solidFill>
          <a:ln w="762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solidFill>
                  <a:schemeClr val="tx1"/>
                </a:solidFill>
              </a:rPr>
              <a:t>Published Start for Life Offer</a:t>
            </a:r>
          </a:p>
          <a:p>
            <a:pPr algn="ctr"/>
            <a:endParaRPr lang="en-GB" sz="650" b="1" dirty="0">
              <a:solidFill>
                <a:schemeClr val="tx1"/>
              </a:solidFill>
            </a:endParaRPr>
          </a:p>
          <a:p>
            <a:pPr algn="ctr"/>
            <a:endParaRPr lang="en-GB" sz="1300" b="1" dirty="0">
              <a:solidFill>
                <a:schemeClr val="tx1"/>
              </a:solidFill>
            </a:endParaRPr>
          </a:p>
        </p:txBody>
      </p:sp>
      <p:sp>
        <p:nvSpPr>
          <p:cNvPr id="9" name="Title 1">
            <a:extLst>
              <a:ext uri="{FF2B5EF4-FFF2-40B4-BE49-F238E27FC236}">
                <a16:creationId xmlns:a16="http://schemas.microsoft.com/office/drawing/2014/main" id="{C683CD0B-BDBF-A987-1885-389B9F673EA7}"/>
              </a:ext>
            </a:extLst>
          </p:cNvPr>
          <p:cNvSpPr txBox="1">
            <a:spLocks/>
          </p:cNvSpPr>
          <p:nvPr/>
        </p:nvSpPr>
        <p:spPr>
          <a:xfrm>
            <a:off x="671420" y="721853"/>
            <a:ext cx="8543925" cy="7654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2925" b="1" dirty="0"/>
          </a:p>
        </p:txBody>
      </p:sp>
      <p:sp>
        <p:nvSpPr>
          <p:cNvPr id="11" name="Content Placeholder 2">
            <a:extLst>
              <a:ext uri="{FF2B5EF4-FFF2-40B4-BE49-F238E27FC236}">
                <a16:creationId xmlns:a16="http://schemas.microsoft.com/office/drawing/2014/main" id="{08D25CA2-97B3-C982-079E-45F32A320A51}"/>
              </a:ext>
            </a:extLst>
          </p:cNvPr>
          <p:cNvSpPr txBox="1">
            <a:spLocks/>
          </p:cNvSpPr>
          <p:nvPr/>
        </p:nvSpPr>
        <p:spPr>
          <a:xfrm>
            <a:off x="671419" y="1168263"/>
            <a:ext cx="8543925" cy="1037628"/>
          </a:xfrm>
          <a:prstGeom prst="rect">
            <a:avLst/>
          </a:prstGeom>
          <a:ln>
            <a:no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400" dirty="0">
                <a:latin typeface="+mj-lt"/>
              </a:rPr>
              <a:t>Overarching Programme Delivery</a:t>
            </a:r>
          </a:p>
        </p:txBody>
      </p:sp>
      <p:sp>
        <p:nvSpPr>
          <p:cNvPr id="18" name="Rectangle 17">
            <a:extLst>
              <a:ext uri="{FF2B5EF4-FFF2-40B4-BE49-F238E27FC236}">
                <a16:creationId xmlns:a16="http://schemas.microsoft.com/office/drawing/2014/main" id="{C0B3A01B-447B-5682-031D-9309BB3C9CCF}"/>
              </a:ext>
            </a:extLst>
          </p:cNvPr>
          <p:cNvSpPr/>
          <p:nvPr/>
        </p:nvSpPr>
        <p:spPr>
          <a:xfrm>
            <a:off x="7234841" y="2724870"/>
            <a:ext cx="1657086" cy="25786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300" dirty="0">
              <a:solidFill>
                <a:srgbClr val="FF0000"/>
              </a:solidFill>
            </a:endParaRPr>
          </a:p>
        </p:txBody>
      </p:sp>
      <p:sp>
        <p:nvSpPr>
          <p:cNvPr id="20" name="Rectangle 19">
            <a:extLst>
              <a:ext uri="{FF2B5EF4-FFF2-40B4-BE49-F238E27FC236}">
                <a16:creationId xmlns:a16="http://schemas.microsoft.com/office/drawing/2014/main" id="{CFA7BE1F-894F-DD62-D31B-2041ED2067C5}"/>
              </a:ext>
            </a:extLst>
          </p:cNvPr>
          <p:cNvSpPr/>
          <p:nvPr/>
        </p:nvSpPr>
        <p:spPr>
          <a:xfrm>
            <a:off x="-89057" y="5813942"/>
            <a:ext cx="4126223" cy="4462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75" i="1" dirty="0">
                <a:solidFill>
                  <a:schemeClr val="tx1"/>
                </a:solidFill>
              </a:rPr>
              <a:t>* includes: (a) perinatal mental health, and (b) parent-infant relationships </a:t>
            </a:r>
          </a:p>
        </p:txBody>
      </p:sp>
      <p:sp>
        <p:nvSpPr>
          <p:cNvPr id="8" name="Rectangle 7">
            <a:extLst>
              <a:ext uri="{FF2B5EF4-FFF2-40B4-BE49-F238E27FC236}">
                <a16:creationId xmlns:a16="http://schemas.microsoft.com/office/drawing/2014/main" id="{6183BF64-1EEE-B097-4F08-CA2EF5020754}"/>
              </a:ext>
            </a:extLst>
          </p:cNvPr>
          <p:cNvSpPr/>
          <p:nvPr/>
        </p:nvSpPr>
        <p:spPr>
          <a:xfrm>
            <a:off x="1115121" y="2040674"/>
            <a:ext cx="7170235" cy="5136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Family Hub Transformation</a:t>
            </a:r>
          </a:p>
        </p:txBody>
      </p:sp>
      <p:sp>
        <p:nvSpPr>
          <p:cNvPr id="10" name="Oval 9">
            <a:extLst>
              <a:ext uri="{FF2B5EF4-FFF2-40B4-BE49-F238E27FC236}">
                <a16:creationId xmlns:a16="http://schemas.microsoft.com/office/drawing/2014/main" id="{553700C7-1AD7-C6E4-E5AC-BBC41E6378A0}"/>
              </a:ext>
            </a:extLst>
          </p:cNvPr>
          <p:cNvSpPr/>
          <p:nvPr/>
        </p:nvSpPr>
        <p:spPr>
          <a:xfrm>
            <a:off x="1115122" y="2798794"/>
            <a:ext cx="1527718" cy="56936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Access</a:t>
            </a:r>
          </a:p>
        </p:txBody>
      </p:sp>
      <p:sp>
        <p:nvSpPr>
          <p:cNvPr id="12" name="Oval 11">
            <a:extLst>
              <a:ext uri="{FF2B5EF4-FFF2-40B4-BE49-F238E27FC236}">
                <a16:creationId xmlns:a16="http://schemas.microsoft.com/office/drawing/2014/main" id="{7EE2BD90-8D11-CE5A-C641-1B53838B5621}"/>
              </a:ext>
            </a:extLst>
          </p:cNvPr>
          <p:cNvSpPr/>
          <p:nvPr/>
        </p:nvSpPr>
        <p:spPr>
          <a:xfrm>
            <a:off x="2776654" y="2798794"/>
            <a:ext cx="1657086" cy="594413"/>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Connection</a:t>
            </a:r>
            <a:r>
              <a:rPr lang="en-GB" dirty="0"/>
              <a:t> </a:t>
            </a:r>
          </a:p>
        </p:txBody>
      </p:sp>
      <p:sp>
        <p:nvSpPr>
          <p:cNvPr id="13" name="Oval 12">
            <a:extLst>
              <a:ext uri="{FF2B5EF4-FFF2-40B4-BE49-F238E27FC236}">
                <a16:creationId xmlns:a16="http://schemas.microsoft.com/office/drawing/2014/main" id="{1524F190-5536-78EC-2DE1-7A9D090E4B9A}"/>
              </a:ext>
            </a:extLst>
          </p:cNvPr>
          <p:cNvSpPr/>
          <p:nvPr/>
        </p:nvSpPr>
        <p:spPr>
          <a:xfrm>
            <a:off x="4615811" y="2810509"/>
            <a:ext cx="1670083" cy="59441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Relationships</a:t>
            </a:r>
          </a:p>
        </p:txBody>
      </p:sp>
      <p:sp>
        <p:nvSpPr>
          <p:cNvPr id="14" name="Oval 13">
            <a:extLst>
              <a:ext uri="{FF2B5EF4-FFF2-40B4-BE49-F238E27FC236}">
                <a16:creationId xmlns:a16="http://schemas.microsoft.com/office/drawing/2014/main" id="{5D4DBFA7-5D8B-031A-C442-6333E176DABC}"/>
              </a:ext>
            </a:extLst>
          </p:cNvPr>
          <p:cNvSpPr/>
          <p:nvPr/>
        </p:nvSpPr>
        <p:spPr>
          <a:xfrm>
            <a:off x="6467707" y="2810509"/>
            <a:ext cx="1817649" cy="578763"/>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FH Wider Services </a:t>
            </a:r>
          </a:p>
        </p:txBody>
      </p:sp>
      <p:sp>
        <p:nvSpPr>
          <p:cNvPr id="15" name="TextBox 14">
            <a:extLst>
              <a:ext uri="{FF2B5EF4-FFF2-40B4-BE49-F238E27FC236}">
                <a16:creationId xmlns:a16="http://schemas.microsoft.com/office/drawing/2014/main" id="{E9D76E9C-4A05-2419-CCB9-C65A1C9A3908}"/>
              </a:ext>
            </a:extLst>
          </p:cNvPr>
          <p:cNvSpPr txBox="1"/>
          <p:nvPr/>
        </p:nvSpPr>
        <p:spPr>
          <a:xfrm>
            <a:off x="1115121" y="3752850"/>
            <a:ext cx="7170235" cy="369332"/>
          </a:xfrm>
          <a:prstGeom prst="rect">
            <a:avLst/>
          </a:prstGeom>
          <a:solidFill>
            <a:schemeClr val="accent6"/>
          </a:solidFill>
        </p:spPr>
        <p:txBody>
          <a:bodyPr wrap="square" rtlCol="0">
            <a:spAutoFit/>
          </a:bodyPr>
          <a:lstStyle/>
          <a:p>
            <a:pPr algn="ctr"/>
            <a:r>
              <a:rPr lang="en-GB" dirty="0"/>
              <a:t>Funded Services </a:t>
            </a:r>
          </a:p>
        </p:txBody>
      </p:sp>
    </p:spTree>
    <p:extLst>
      <p:ext uri="{BB962C8B-B14F-4D97-AF65-F5344CB8AC3E}">
        <p14:creationId xmlns:p14="http://schemas.microsoft.com/office/powerpoint/2010/main" val="6759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a:extLst>
              <a:ext uri="{FF2B5EF4-FFF2-40B4-BE49-F238E27FC236}">
                <a16:creationId xmlns:a16="http://schemas.microsoft.com/office/drawing/2014/main" id="{9DBC7541-C101-451C-999D-2FD2BF892E38}"/>
              </a:ext>
            </a:extLst>
          </p:cNvPr>
          <p:cNvSpPr/>
          <p:nvPr/>
        </p:nvSpPr>
        <p:spPr>
          <a:xfrm>
            <a:off x="615057" y="2091419"/>
            <a:ext cx="785404" cy="803991"/>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13" dirty="0"/>
              <a:t>Early Help </a:t>
            </a:r>
          </a:p>
        </p:txBody>
      </p:sp>
      <p:sp>
        <p:nvSpPr>
          <p:cNvPr id="3" name="Flowchart: Connector 2">
            <a:extLst>
              <a:ext uri="{FF2B5EF4-FFF2-40B4-BE49-F238E27FC236}">
                <a16:creationId xmlns:a16="http://schemas.microsoft.com/office/drawing/2014/main" id="{AD541772-3D3C-4902-B0DC-13885737B610}"/>
              </a:ext>
            </a:extLst>
          </p:cNvPr>
          <p:cNvSpPr/>
          <p:nvPr/>
        </p:nvSpPr>
        <p:spPr>
          <a:xfrm>
            <a:off x="1315681" y="2594493"/>
            <a:ext cx="594362" cy="59479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13" dirty="0"/>
              <a:t>Social care</a:t>
            </a:r>
          </a:p>
        </p:txBody>
      </p:sp>
      <p:sp>
        <p:nvSpPr>
          <p:cNvPr id="4" name="Flowchart: Connector 3">
            <a:extLst>
              <a:ext uri="{FF2B5EF4-FFF2-40B4-BE49-F238E27FC236}">
                <a16:creationId xmlns:a16="http://schemas.microsoft.com/office/drawing/2014/main" id="{A640F798-9F2F-4C8F-961C-7BE7FE7DF8AE}"/>
              </a:ext>
            </a:extLst>
          </p:cNvPr>
          <p:cNvSpPr/>
          <p:nvPr/>
        </p:nvSpPr>
        <p:spPr>
          <a:xfrm>
            <a:off x="1415009" y="3194503"/>
            <a:ext cx="544830" cy="530679"/>
          </a:xfrm>
          <a:prstGeom prst="flowChartConnector">
            <a:avLst/>
          </a:prstGeo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FNP</a:t>
            </a:r>
          </a:p>
        </p:txBody>
      </p:sp>
      <p:sp>
        <p:nvSpPr>
          <p:cNvPr id="5" name="Flowchart: Connector 4">
            <a:extLst>
              <a:ext uri="{FF2B5EF4-FFF2-40B4-BE49-F238E27FC236}">
                <a16:creationId xmlns:a16="http://schemas.microsoft.com/office/drawing/2014/main" id="{1F700540-319B-4713-A685-A56557ECFE92}"/>
              </a:ext>
            </a:extLst>
          </p:cNvPr>
          <p:cNvSpPr/>
          <p:nvPr/>
        </p:nvSpPr>
        <p:spPr>
          <a:xfrm>
            <a:off x="800003" y="2913835"/>
            <a:ext cx="544831" cy="5200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13" dirty="0" err="1"/>
              <a:t>SaLT</a:t>
            </a:r>
            <a:endParaRPr lang="en-GB" sz="813" dirty="0"/>
          </a:p>
        </p:txBody>
      </p:sp>
      <p:sp>
        <p:nvSpPr>
          <p:cNvPr id="6" name="Flowchart: Connector 5">
            <a:extLst>
              <a:ext uri="{FF2B5EF4-FFF2-40B4-BE49-F238E27FC236}">
                <a16:creationId xmlns:a16="http://schemas.microsoft.com/office/drawing/2014/main" id="{CFD73898-CD8E-41CB-9B7C-03469FFF133D}"/>
              </a:ext>
            </a:extLst>
          </p:cNvPr>
          <p:cNvSpPr/>
          <p:nvPr/>
        </p:nvSpPr>
        <p:spPr>
          <a:xfrm>
            <a:off x="707421" y="3474385"/>
            <a:ext cx="838472" cy="803990"/>
          </a:xfrm>
          <a:prstGeom prst="flowChartConnector">
            <a:avLst/>
          </a:prstGeom>
          <a:solidFill>
            <a:srgbClr val="E42E1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Health visiting</a:t>
            </a:r>
          </a:p>
        </p:txBody>
      </p:sp>
      <p:sp>
        <p:nvSpPr>
          <p:cNvPr id="7" name="Flowchart: Connector 6">
            <a:extLst>
              <a:ext uri="{FF2B5EF4-FFF2-40B4-BE49-F238E27FC236}">
                <a16:creationId xmlns:a16="http://schemas.microsoft.com/office/drawing/2014/main" id="{45F0BD20-762F-4FFB-9D49-FF4C9C44FB50}"/>
              </a:ext>
            </a:extLst>
          </p:cNvPr>
          <p:cNvSpPr/>
          <p:nvPr/>
        </p:nvSpPr>
        <p:spPr>
          <a:xfrm>
            <a:off x="1376845" y="4060413"/>
            <a:ext cx="838472" cy="852619"/>
          </a:xfrm>
          <a:prstGeom prst="flowChartConnector">
            <a:avLst/>
          </a:prstGeom>
          <a:solidFill>
            <a:srgbClr val="D45CC6"/>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813" dirty="0"/>
              <a:t>Integrated EY</a:t>
            </a:r>
          </a:p>
        </p:txBody>
      </p:sp>
      <p:sp>
        <p:nvSpPr>
          <p:cNvPr id="8" name="Flowchart: Connector 7">
            <a:extLst>
              <a:ext uri="{FF2B5EF4-FFF2-40B4-BE49-F238E27FC236}">
                <a16:creationId xmlns:a16="http://schemas.microsoft.com/office/drawing/2014/main" id="{37CE9FC6-AA8F-481D-A99E-9A73DDEBAF6E}"/>
              </a:ext>
            </a:extLst>
          </p:cNvPr>
          <p:cNvSpPr/>
          <p:nvPr/>
        </p:nvSpPr>
        <p:spPr>
          <a:xfrm>
            <a:off x="1415009" y="1768568"/>
            <a:ext cx="838472" cy="803991"/>
          </a:xfrm>
          <a:prstGeom prst="flowChartConnector">
            <a:avLst/>
          </a:prstGeom>
          <a:solidFill>
            <a:srgbClr val="A726DA"/>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731" dirty="0"/>
              <a:t>Community Midwifery</a:t>
            </a:r>
          </a:p>
        </p:txBody>
      </p:sp>
      <p:sp>
        <p:nvSpPr>
          <p:cNvPr id="9" name="Flowchart: Connector 8">
            <a:extLst>
              <a:ext uri="{FF2B5EF4-FFF2-40B4-BE49-F238E27FC236}">
                <a16:creationId xmlns:a16="http://schemas.microsoft.com/office/drawing/2014/main" id="{ABF87DF5-FB07-44E6-B663-5485A8A47707}"/>
              </a:ext>
            </a:extLst>
          </p:cNvPr>
          <p:cNvSpPr/>
          <p:nvPr/>
        </p:nvSpPr>
        <p:spPr>
          <a:xfrm>
            <a:off x="232525" y="2775796"/>
            <a:ext cx="529217" cy="530679"/>
          </a:xfrm>
          <a:prstGeom prst="flowChartConnec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13" dirty="0"/>
              <a:t>AHPs</a:t>
            </a:r>
          </a:p>
        </p:txBody>
      </p:sp>
      <p:sp>
        <p:nvSpPr>
          <p:cNvPr id="10" name="Flowchart: Connector 9">
            <a:extLst>
              <a:ext uri="{FF2B5EF4-FFF2-40B4-BE49-F238E27FC236}">
                <a16:creationId xmlns:a16="http://schemas.microsoft.com/office/drawing/2014/main" id="{8DE3DB43-4813-41D9-AC8D-C898BF7A84CD}"/>
              </a:ext>
            </a:extLst>
          </p:cNvPr>
          <p:cNvSpPr/>
          <p:nvPr/>
        </p:nvSpPr>
        <p:spPr>
          <a:xfrm>
            <a:off x="297154" y="2399044"/>
            <a:ext cx="261360" cy="275961"/>
          </a:xfrm>
          <a:prstGeom prst="flowChartConnec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813" dirty="0"/>
          </a:p>
        </p:txBody>
      </p:sp>
      <p:sp>
        <p:nvSpPr>
          <p:cNvPr id="12" name="Arrow: Pentagon 11">
            <a:extLst>
              <a:ext uri="{FF2B5EF4-FFF2-40B4-BE49-F238E27FC236}">
                <a16:creationId xmlns:a16="http://schemas.microsoft.com/office/drawing/2014/main" id="{83816517-CEB6-4C4E-84BD-CD43B2187F36}"/>
              </a:ext>
            </a:extLst>
          </p:cNvPr>
          <p:cNvSpPr/>
          <p:nvPr/>
        </p:nvSpPr>
        <p:spPr>
          <a:xfrm>
            <a:off x="2326773" y="1986001"/>
            <a:ext cx="429143" cy="2786080"/>
          </a:xfrm>
          <a:prstGeom prst="homePlate">
            <a:avLst>
              <a:gd name="adj" fmla="val 60681"/>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63"/>
          </a:p>
        </p:txBody>
      </p:sp>
      <p:sp>
        <p:nvSpPr>
          <p:cNvPr id="14" name="Flowchart: Connector 13">
            <a:extLst>
              <a:ext uri="{FF2B5EF4-FFF2-40B4-BE49-F238E27FC236}">
                <a16:creationId xmlns:a16="http://schemas.microsoft.com/office/drawing/2014/main" id="{A1E96868-C2F7-4D26-BFE1-2C8A2C440913}"/>
              </a:ext>
            </a:extLst>
          </p:cNvPr>
          <p:cNvSpPr/>
          <p:nvPr/>
        </p:nvSpPr>
        <p:spPr>
          <a:xfrm>
            <a:off x="3035859" y="2546962"/>
            <a:ext cx="1992239" cy="1984815"/>
          </a:xfrm>
          <a:prstGeom prst="flowChartConnector">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endParaRPr lang="en-GB" sz="731" dirty="0"/>
          </a:p>
        </p:txBody>
      </p:sp>
      <p:sp>
        <p:nvSpPr>
          <p:cNvPr id="15" name="Flowchart: Connector 14">
            <a:extLst>
              <a:ext uri="{FF2B5EF4-FFF2-40B4-BE49-F238E27FC236}">
                <a16:creationId xmlns:a16="http://schemas.microsoft.com/office/drawing/2014/main" id="{6F42F2D2-A9E8-4616-8111-417A96487D97}"/>
              </a:ext>
            </a:extLst>
          </p:cNvPr>
          <p:cNvSpPr/>
          <p:nvPr/>
        </p:nvSpPr>
        <p:spPr>
          <a:xfrm>
            <a:off x="3752266" y="2863398"/>
            <a:ext cx="544830" cy="530679"/>
          </a:xfrm>
          <a:prstGeom prst="flowChartConnector">
            <a:avLst/>
          </a:prstGeo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FNP</a:t>
            </a:r>
          </a:p>
        </p:txBody>
      </p:sp>
      <p:sp>
        <p:nvSpPr>
          <p:cNvPr id="16" name="Flowchart: Connector 15">
            <a:extLst>
              <a:ext uri="{FF2B5EF4-FFF2-40B4-BE49-F238E27FC236}">
                <a16:creationId xmlns:a16="http://schemas.microsoft.com/office/drawing/2014/main" id="{228C9DBC-9CED-4CCC-812D-4078D258145F}"/>
              </a:ext>
            </a:extLst>
          </p:cNvPr>
          <p:cNvSpPr/>
          <p:nvPr/>
        </p:nvSpPr>
        <p:spPr>
          <a:xfrm>
            <a:off x="2913794" y="2743856"/>
            <a:ext cx="838472" cy="803990"/>
          </a:xfrm>
          <a:prstGeom prst="flowChartConnector">
            <a:avLst/>
          </a:prstGeom>
          <a:solidFill>
            <a:srgbClr val="E42E1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Health visiting</a:t>
            </a:r>
          </a:p>
        </p:txBody>
      </p:sp>
      <p:sp>
        <p:nvSpPr>
          <p:cNvPr id="17" name="Flowchart: Connector 16">
            <a:extLst>
              <a:ext uri="{FF2B5EF4-FFF2-40B4-BE49-F238E27FC236}">
                <a16:creationId xmlns:a16="http://schemas.microsoft.com/office/drawing/2014/main" id="{0D481899-A265-48F0-BB4D-9120ACD26F4D}"/>
              </a:ext>
            </a:extLst>
          </p:cNvPr>
          <p:cNvSpPr/>
          <p:nvPr/>
        </p:nvSpPr>
        <p:spPr>
          <a:xfrm>
            <a:off x="4106898" y="3371984"/>
            <a:ext cx="838472" cy="852619"/>
          </a:xfrm>
          <a:prstGeom prst="flowChartConnector">
            <a:avLst/>
          </a:prstGeom>
          <a:solidFill>
            <a:srgbClr val="D45CC6"/>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813" dirty="0"/>
              <a:t>Integrated EY</a:t>
            </a:r>
          </a:p>
        </p:txBody>
      </p:sp>
      <p:sp>
        <p:nvSpPr>
          <p:cNvPr id="18" name="Flowchart: Connector 17">
            <a:extLst>
              <a:ext uri="{FF2B5EF4-FFF2-40B4-BE49-F238E27FC236}">
                <a16:creationId xmlns:a16="http://schemas.microsoft.com/office/drawing/2014/main" id="{600F88F6-9CBD-4307-B1BA-E99AFB2A397A}"/>
              </a:ext>
            </a:extLst>
          </p:cNvPr>
          <p:cNvSpPr/>
          <p:nvPr/>
        </p:nvSpPr>
        <p:spPr>
          <a:xfrm>
            <a:off x="3270893" y="3561316"/>
            <a:ext cx="797035" cy="803991"/>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813" dirty="0"/>
              <a:t>Early Help </a:t>
            </a:r>
          </a:p>
        </p:txBody>
      </p:sp>
      <p:sp>
        <p:nvSpPr>
          <p:cNvPr id="19" name="Flowchart: Connector 18">
            <a:extLst>
              <a:ext uri="{FF2B5EF4-FFF2-40B4-BE49-F238E27FC236}">
                <a16:creationId xmlns:a16="http://schemas.microsoft.com/office/drawing/2014/main" id="{FE17F5DB-D43C-4042-B205-B6392FCF4853}"/>
              </a:ext>
            </a:extLst>
          </p:cNvPr>
          <p:cNvSpPr/>
          <p:nvPr/>
        </p:nvSpPr>
        <p:spPr>
          <a:xfrm>
            <a:off x="4016753" y="2016283"/>
            <a:ext cx="594362" cy="530679"/>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813" dirty="0"/>
              <a:t>Social care</a:t>
            </a:r>
          </a:p>
        </p:txBody>
      </p:sp>
      <p:sp>
        <p:nvSpPr>
          <p:cNvPr id="20" name="Flowchart: Connector 19">
            <a:extLst>
              <a:ext uri="{FF2B5EF4-FFF2-40B4-BE49-F238E27FC236}">
                <a16:creationId xmlns:a16="http://schemas.microsoft.com/office/drawing/2014/main" id="{26EC8206-1459-4E86-A9FE-089CEBEAA22A}"/>
              </a:ext>
            </a:extLst>
          </p:cNvPr>
          <p:cNvSpPr/>
          <p:nvPr/>
        </p:nvSpPr>
        <p:spPr>
          <a:xfrm>
            <a:off x="3963636" y="4267957"/>
            <a:ext cx="544831" cy="5200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13" dirty="0" err="1"/>
              <a:t>SaLT</a:t>
            </a:r>
            <a:endParaRPr lang="en-GB" sz="813" dirty="0"/>
          </a:p>
        </p:txBody>
      </p:sp>
      <p:sp>
        <p:nvSpPr>
          <p:cNvPr id="32" name="TextBox 31">
            <a:extLst>
              <a:ext uri="{FF2B5EF4-FFF2-40B4-BE49-F238E27FC236}">
                <a16:creationId xmlns:a16="http://schemas.microsoft.com/office/drawing/2014/main" id="{FDD2A54D-F0BE-4EFA-8D8B-246CEDA1F95D}"/>
              </a:ext>
            </a:extLst>
          </p:cNvPr>
          <p:cNvSpPr txBox="1"/>
          <p:nvPr/>
        </p:nvSpPr>
        <p:spPr>
          <a:xfrm>
            <a:off x="932531" y="4878945"/>
            <a:ext cx="950901" cy="442429"/>
          </a:xfrm>
          <a:prstGeom prst="rect">
            <a:avLst/>
          </a:prstGeom>
          <a:noFill/>
        </p:spPr>
        <p:txBody>
          <a:bodyPr wrap="none" rtlCol="0">
            <a:spAutoFit/>
          </a:bodyPr>
          <a:lstStyle/>
          <a:p>
            <a:r>
              <a:rPr lang="en-GB" sz="2275" dirty="0"/>
              <a:t>(2022)</a:t>
            </a:r>
          </a:p>
        </p:txBody>
      </p:sp>
      <p:sp>
        <p:nvSpPr>
          <p:cNvPr id="33" name="TextBox 32">
            <a:extLst>
              <a:ext uri="{FF2B5EF4-FFF2-40B4-BE49-F238E27FC236}">
                <a16:creationId xmlns:a16="http://schemas.microsoft.com/office/drawing/2014/main" id="{DCB5F942-0FE9-415A-9220-B7D4E54CA3FC}"/>
              </a:ext>
            </a:extLst>
          </p:cNvPr>
          <p:cNvSpPr txBox="1"/>
          <p:nvPr/>
        </p:nvSpPr>
        <p:spPr>
          <a:xfrm>
            <a:off x="3713393" y="4878945"/>
            <a:ext cx="1335622" cy="442429"/>
          </a:xfrm>
          <a:prstGeom prst="rect">
            <a:avLst/>
          </a:prstGeom>
          <a:noFill/>
        </p:spPr>
        <p:txBody>
          <a:bodyPr wrap="none" rtlCol="0">
            <a:spAutoFit/>
          </a:bodyPr>
          <a:lstStyle/>
          <a:p>
            <a:r>
              <a:rPr lang="en-GB" sz="2275" dirty="0"/>
              <a:t>(2023-24)</a:t>
            </a:r>
          </a:p>
        </p:txBody>
      </p:sp>
      <p:sp>
        <p:nvSpPr>
          <p:cNvPr id="34" name="TextBox 33">
            <a:extLst>
              <a:ext uri="{FF2B5EF4-FFF2-40B4-BE49-F238E27FC236}">
                <a16:creationId xmlns:a16="http://schemas.microsoft.com/office/drawing/2014/main" id="{79142A66-B699-47C3-AE9B-05C5E53D5AEF}"/>
              </a:ext>
            </a:extLst>
          </p:cNvPr>
          <p:cNvSpPr txBox="1"/>
          <p:nvPr/>
        </p:nvSpPr>
        <p:spPr>
          <a:xfrm>
            <a:off x="7192466" y="4883674"/>
            <a:ext cx="1096775" cy="442429"/>
          </a:xfrm>
          <a:prstGeom prst="rect">
            <a:avLst/>
          </a:prstGeom>
          <a:noFill/>
        </p:spPr>
        <p:txBody>
          <a:bodyPr wrap="none" rtlCol="0">
            <a:spAutoFit/>
          </a:bodyPr>
          <a:lstStyle/>
          <a:p>
            <a:r>
              <a:rPr lang="en-GB" sz="2275" dirty="0"/>
              <a:t>(&gt;2025)</a:t>
            </a:r>
          </a:p>
        </p:txBody>
      </p:sp>
      <p:sp>
        <p:nvSpPr>
          <p:cNvPr id="35" name="TextBox 34">
            <a:extLst>
              <a:ext uri="{FF2B5EF4-FFF2-40B4-BE49-F238E27FC236}">
                <a16:creationId xmlns:a16="http://schemas.microsoft.com/office/drawing/2014/main" id="{FEF61100-F50D-4FDE-956A-2FB79F83F80C}"/>
              </a:ext>
            </a:extLst>
          </p:cNvPr>
          <p:cNvSpPr txBox="1"/>
          <p:nvPr/>
        </p:nvSpPr>
        <p:spPr>
          <a:xfrm>
            <a:off x="67593" y="741182"/>
            <a:ext cx="4746877" cy="442429"/>
          </a:xfrm>
          <a:prstGeom prst="rect">
            <a:avLst/>
          </a:prstGeom>
          <a:noFill/>
        </p:spPr>
        <p:txBody>
          <a:bodyPr wrap="none" rtlCol="0">
            <a:spAutoFit/>
          </a:bodyPr>
          <a:lstStyle/>
          <a:p>
            <a:r>
              <a:rPr lang="en-GB" sz="2275" dirty="0"/>
              <a:t>Phased approach towards integration  </a:t>
            </a:r>
          </a:p>
        </p:txBody>
      </p:sp>
      <p:sp>
        <p:nvSpPr>
          <p:cNvPr id="36" name="Flowchart: Process 35">
            <a:extLst>
              <a:ext uri="{FF2B5EF4-FFF2-40B4-BE49-F238E27FC236}">
                <a16:creationId xmlns:a16="http://schemas.microsoft.com/office/drawing/2014/main" id="{D0EE5C37-0776-476D-910A-9698EE782BD0}"/>
              </a:ext>
            </a:extLst>
          </p:cNvPr>
          <p:cNvSpPr/>
          <p:nvPr/>
        </p:nvSpPr>
        <p:spPr>
          <a:xfrm>
            <a:off x="3287732" y="5362439"/>
            <a:ext cx="2195946" cy="636815"/>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975" dirty="0"/>
              <a:t>Begin to plan joint NHS/LA management posts, and lead/commission the merger of PH Nursing with Integrated EY Service </a:t>
            </a:r>
          </a:p>
        </p:txBody>
      </p:sp>
      <p:sp>
        <p:nvSpPr>
          <p:cNvPr id="37" name="Flowchart: Process 36">
            <a:extLst>
              <a:ext uri="{FF2B5EF4-FFF2-40B4-BE49-F238E27FC236}">
                <a16:creationId xmlns:a16="http://schemas.microsoft.com/office/drawing/2014/main" id="{D10DEE8B-A5E0-4D87-948D-A50645DFF4AD}"/>
              </a:ext>
            </a:extLst>
          </p:cNvPr>
          <p:cNvSpPr/>
          <p:nvPr/>
        </p:nvSpPr>
        <p:spPr>
          <a:xfrm>
            <a:off x="6582893" y="4365308"/>
            <a:ext cx="2195946" cy="997132"/>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975" dirty="0"/>
              <a:t>Integrated EY and PH Nursing Service sits under a shared management structure with Early Help </a:t>
            </a:r>
          </a:p>
        </p:txBody>
      </p:sp>
      <p:sp>
        <p:nvSpPr>
          <p:cNvPr id="39" name="Flowchart: Connector 38">
            <a:extLst>
              <a:ext uri="{FF2B5EF4-FFF2-40B4-BE49-F238E27FC236}">
                <a16:creationId xmlns:a16="http://schemas.microsoft.com/office/drawing/2014/main" id="{527DC123-A321-455A-BE08-403431A589E6}"/>
              </a:ext>
            </a:extLst>
          </p:cNvPr>
          <p:cNvSpPr/>
          <p:nvPr/>
        </p:nvSpPr>
        <p:spPr>
          <a:xfrm>
            <a:off x="2650047" y="4006829"/>
            <a:ext cx="529217" cy="530679"/>
          </a:xfrm>
          <a:prstGeom prst="flowChartConnector">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13" dirty="0"/>
              <a:t>AHPs</a:t>
            </a:r>
          </a:p>
        </p:txBody>
      </p:sp>
      <p:sp>
        <p:nvSpPr>
          <p:cNvPr id="45" name="Flowchart: Connector 44">
            <a:extLst>
              <a:ext uri="{FF2B5EF4-FFF2-40B4-BE49-F238E27FC236}">
                <a16:creationId xmlns:a16="http://schemas.microsoft.com/office/drawing/2014/main" id="{E83D6AE8-05DE-4622-84B1-6CF7F3EFF510}"/>
              </a:ext>
            </a:extLst>
          </p:cNvPr>
          <p:cNvSpPr/>
          <p:nvPr/>
        </p:nvSpPr>
        <p:spPr>
          <a:xfrm>
            <a:off x="3280431" y="1951207"/>
            <a:ext cx="631016" cy="614905"/>
          </a:xfrm>
          <a:prstGeom prst="flowChartConnector">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CVS</a:t>
            </a:r>
          </a:p>
        </p:txBody>
      </p:sp>
      <p:sp>
        <p:nvSpPr>
          <p:cNvPr id="46" name="Flowchart: Connector 45">
            <a:extLst>
              <a:ext uri="{FF2B5EF4-FFF2-40B4-BE49-F238E27FC236}">
                <a16:creationId xmlns:a16="http://schemas.microsoft.com/office/drawing/2014/main" id="{37731CD8-7025-46F9-BD2B-B0D8BDC28540}"/>
              </a:ext>
            </a:extLst>
          </p:cNvPr>
          <p:cNvSpPr/>
          <p:nvPr/>
        </p:nvSpPr>
        <p:spPr>
          <a:xfrm>
            <a:off x="697745" y="4334015"/>
            <a:ext cx="597806" cy="594800"/>
          </a:xfrm>
          <a:prstGeom prst="flowChartConnector">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CVS</a:t>
            </a:r>
          </a:p>
        </p:txBody>
      </p:sp>
      <p:sp>
        <p:nvSpPr>
          <p:cNvPr id="47" name="Flowchart: Connector 46">
            <a:extLst>
              <a:ext uri="{FF2B5EF4-FFF2-40B4-BE49-F238E27FC236}">
                <a16:creationId xmlns:a16="http://schemas.microsoft.com/office/drawing/2014/main" id="{1E87F0D4-D4FC-4347-9E60-C57A5CF7174C}"/>
              </a:ext>
            </a:extLst>
          </p:cNvPr>
          <p:cNvSpPr/>
          <p:nvPr/>
        </p:nvSpPr>
        <p:spPr>
          <a:xfrm>
            <a:off x="106548" y="3379041"/>
            <a:ext cx="572516" cy="563408"/>
          </a:xfrm>
          <a:prstGeom prst="flowChartConnector">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PMHS</a:t>
            </a:r>
          </a:p>
        </p:txBody>
      </p:sp>
      <p:sp>
        <p:nvSpPr>
          <p:cNvPr id="48" name="Flowchart: Connector 47">
            <a:extLst>
              <a:ext uri="{FF2B5EF4-FFF2-40B4-BE49-F238E27FC236}">
                <a16:creationId xmlns:a16="http://schemas.microsoft.com/office/drawing/2014/main" id="{1A979390-AE99-4A7A-B853-7E1C45AAB323}"/>
              </a:ext>
            </a:extLst>
          </p:cNvPr>
          <p:cNvSpPr/>
          <p:nvPr/>
        </p:nvSpPr>
        <p:spPr>
          <a:xfrm>
            <a:off x="5083507" y="3261564"/>
            <a:ext cx="572516" cy="563408"/>
          </a:xfrm>
          <a:prstGeom prst="flowChartConnector">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813" dirty="0"/>
              <a:t>PMHS</a:t>
            </a:r>
          </a:p>
        </p:txBody>
      </p:sp>
      <p:sp>
        <p:nvSpPr>
          <p:cNvPr id="50" name="Flowchart: Connector 49">
            <a:extLst>
              <a:ext uri="{FF2B5EF4-FFF2-40B4-BE49-F238E27FC236}">
                <a16:creationId xmlns:a16="http://schemas.microsoft.com/office/drawing/2014/main" id="{CFB90A87-F6A1-4234-A678-4B41A0AA51BE}"/>
              </a:ext>
            </a:extLst>
          </p:cNvPr>
          <p:cNvSpPr/>
          <p:nvPr/>
        </p:nvSpPr>
        <p:spPr>
          <a:xfrm>
            <a:off x="4929131" y="3854168"/>
            <a:ext cx="572517" cy="554574"/>
          </a:xfrm>
          <a:prstGeom prst="flowChartConnector">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650" dirty="0"/>
              <a:t>CAMHS </a:t>
            </a:r>
          </a:p>
        </p:txBody>
      </p:sp>
      <p:sp>
        <p:nvSpPr>
          <p:cNvPr id="51" name="Flowchart: Connector 50">
            <a:extLst>
              <a:ext uri="{FF2B5EF4-FFF2-40B4-BE49-F238E27FC236}">
                <a16:creationId xmlns:a16="http://schemas.microsoft.com/office/drawing/2014/main" id="{82FD371F-A755-4E36-96EC-E2823A1A6F7A}"/>
              </a:ext>
            </a:extLst>
          </p:cNvPr>
          <p:cNvSpPr/>
          <p:nvPr/>
        </p:nvSpPr>
        <p:spPr>
          <a:xfrm>
            <a:off x="163357" y="3982934"/>
            <a:ext cx="572517" cy="554574"/>
          </a:xfrm>
          <a:prstGeom prst="flowChartConnector">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650" dirty="0"/>
              <a:t>CAMHS </a:t>
            </a:r>
          </a:p>
        </p:txBody>
      </p:sp>
      <p:sp>
        <p:nvSpPr>
          <p:cNvPr id="71" name="TextBox 70">
            <a:extLst>
              <a:ext uri="{FF2B5EF4-FFF2-40B4-BE49-F238E27FC236}">
                <a16:creationId xmlns:a16="http://schemas.microsoft.com/office/drawing/2014/main" id="{C14AF05A-5E8F-4762-B109-1BB2D9CC9C7B}"/>
              </a:ext>
            </a:extLst>
          </p:cNvPr>
          <p:cNvSpPr txBox="1"/>
          <p:nvPr/>
        </p:nvSpPr>
        <p:spPr>
          <a:xfrm>
            <a:off x="114094" y="5686447"/>
            <a:ext cx="2233304" cy="429733"/>
          </a:xfrm>
          <a:prstGeom prst="rect">
            <a:avLst/>
          </a:prstGeom>
          <a:noFill/>
        </p:spPr>
        <p:txBody>
          <a:bodyPr wrap="none" rtlCol="0">
            <a:spAutoFit/>
          </a:bodyPr>
          <a:lstStyle/>
          <a:p>
            <a:r>
              <a:rPr lang="en-GB" sz="731" b="1" dirty="0"/>
              <a:t>PMHS: </a:t>
            </a:r>
            <a:r>
              <a:rPr lang="en-GB" sz="731" dirty="0"/>
              <a:t>Perinatal Mental Health Service</a:t>
            </a:r>
          </a:p>
          <a:p>
            <a:r>
              <a:rPr lang="en-GB" sz="731" b="1" dirty="0"/>
              <a:t>CAMHS: </a:t>
            </a:r>
            <a:r>
              <a:rPr lang="en-GB" sz="731" dirty="0"/>
              <a:t>Children &amp; Adolescent Mental Health Service</a:t>
            </a:r>
          </a:p>
          <a:p>
            <a:r>
              <a:rPr lang="en-GB" sz="731" b="1" dirty="0"/>
              <a:t>AHP: </a:t>
            </a:r>
            <a:r>
              <a:rPr lang="en-GB" sz="731" dirty="0"/>
              <a:t>Allied Health Professional</a:t>
            </a:r>
          </a:p>
        </p:txBody>
      </p:sp>
      <p:sp>
        <p:nvSpPr>
          <p:cNvPr id="78" name="Flowchart: Connector 77">
            <a:extLst>
              <a:ext uri="{FF2B5EF4-FFF2-40B4-BE49-F238E27FC236}">
                <a16:creationId xmlns:a16="http://schemas.microsoft.com/office/drawing/2014/main" id="{C3533CEB-1A0E-4F77-B5C9-4B9228C07A25}"/>
              </a:ext>
            </a:extLst>
          </p:cNvPr>
          <p:cNvSpPr/>
          <p:nvPr/>
        </p:nvSpPr>
        <p:spPr>
          <a:xfrm>
            <a:off x="4251554" y="2549021"/>
            <a:ext cx="838472" cy="803991"/>
          </a:xfrm>
          <a:prstGeom prst="flowChartConnector">
            <a:avLst/>
          </a:prstGeom>
          <a:solidFill>
            <a:srgbClr val="A726DA"/>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731" dirty="0"/>
              <a:t>Community Midwifery</a:t>
            </a:r>
          </a:p>
        </p:txBody>
      </p:sp>
      <p:pic>
        <p:nvPicPr>
          <p:cNvPr id="24" name="Picture 23">
            <a:extLst>
              <a:ext uri="{FF2B5EF4-FFF2-40B4-BE49-F238E27FC236}">
                <a16:creationId xmlns:a16="http://schemas.microsoft.com/office/drawing/2014/main" id="{FE57BE02-47BE-46EB-B6C1-83314A5FB61D}"/>
              </a:ext>
            </a:extLst>
          </p:cNvPr>
          <p:cNvPicPr>
            <a:picLocks noChangeAspect="1"/>
          </p:cNvPicPr>
          <p:nvPr/>
        </p:nvPicPr>
        <p:blipFill>
          <a:blip r:embed="rId3"/>
          <a:stretch>
            <a:fillRect/>
          </a:stretch>
        </p:blipFill>
        <p:spPr>
          <a:xfrm>
            <a:off x="6072460" y="823684"/>
            <a:ext cx="3670183" cy="3541623"/>
          </a:xfrm>
          <a:prstGeom prst="rect">
            <a:avLst/>
          </a:prstGeom>
        </p:spPr>
      </p:pic>
      <p:sp>
        <p:nvSpPr>
          <p:cNvPr id="79" name="Arrow: Pentagon 78">
            <a:extLst>
              <a:ext uri="{FF2B5EF4-FFF2-40B4-BE49-F238E27FC236}">
                <a16:creationId xmlns:a16="http://schemas.microsoft.com/office/drawing/2014/main" id="{244661CB-2258-409A-9378-FF6D09557FB5}"/>
              </a:ext>
            </a:extLst>
          </p:cNvPr>
          <p:cNvSpPr/>
          <p:nvPr/>
        </p:nvSpPr>
        <p:spPr>
          <a:xfrm>
            <a:off x="5886788" y="2021730"/>
            <a:ext cx="429143" cy="2786080"/>
          </a:xfrm>
          <a:prstGeom prst="homePlate">
            <a:avLst>
              <a:gd name="adj" fmla="val 60681"/>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463"/>
          </a:p>
        </p:txBody>
      </p:sp>
    </p:spTree>
    <p:extLst>
      <p:ext uri="{BB962C8B-B14F-4D97-AF65-F5344CB8AC3E}">
        <p14:creationId xmlns:p14="http://schemas.microsoft.com/office/powerpoint/2010/main" val="207617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BAAF-F697-42EC-9129-B5E68FEB8ED4}"/>
              </a:ext>
            </a:extLst>
          </p:cNvPr>
          <p:cNvSpPr>
            <a:spLocks noGrp="1"/>
          </p:cNvSpPr>
          <p:nvPr>
            <p:ph type="title"/>
          </p:nvPr>
        </p:nvSpPr>
        <p:spPr/>
        <p:txBody>
          <a:bodyPr/>
          <a:lstStyle/>
          <a:p>
            <a:r>
              <a:rPr lang="en-GB" dirty="0"/>
              <a:t>Commitment for Change – locality workshop event feedback </a:t>
            </a:r>
          </a:p>
        </p:txBody>
      </p:sp>
      <p:graphicFrame>
        <p:nvGraphicFramePr>
          <p:cNvPr id="4" name="Content Placeholder 3">
            <a:extLst>
              <a:ext uri="{FF2B5EF4-FFF2-40B4-BE49-F238E27FC236}">
                <a16:creationId xmlns:a16="http://schemas.microsoft.com/office/drawing/2014/main" id="{74999BCC-B416-6151-089D-56E2BEC02ADA}"/>
              </a:ext>
            </a:extLst>
          </p:cNvPr>
          <p:cNvGraphicFramePr>
            <a:graphicFrameLocks noGrp="1"/>
          </p:cNvGraphicFramePr>
          <p:nvPr>
            <p:ph idx="1"/>
          </p:nvPr>
        </p:nvGraphicFramePr>
        <p:xfrm>
          <a:off x="681038" y="2016621"/>
          <a:ext cx="8543925" cy="3757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035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E63C-65F6-CCA1-C8E9-47E535314C08}"/>
              </a:ext>
            </a:extLst>
          </p:cNvPr>
          <p:cNvSpPr>
            <a:spLocks noGrp="1"/>
          </p:cNvSpPr>
          <p:nvPr>
            <p:ph type="title"/>
          </p:nvPr>
        </p:nvSpPr>
        <p:spPr/>
        <p:txBody>
          <a:bodyPr/>
          <a:lstStyle/>
          <a:p>
            <a:r>
              <a:rPr lang="en-GB" dirty="0"/>
              <a:t>Transformation Journey – progress to date</a:t>
            </a:r>
          </a:p>
        </p:txBody>
      </p:sp>
      <p:sp>
        <p:nvSpPr>
          <p:cNvPr id="3" name="Content Placeholder 2">
            <a:extLst>
              <a:ext uri="{FF2B5EF4-FFF2-40B4-BE49-F238E27FC236}">
                <a16:creationId xmlns:a16="http://schemas.microsoft.com/office/drawing/2014/main" id="{A104F4E8-7FC9-B0FE-DB24-9C7438C9ADE7}"/>
              </a:ext>
            </a:extLst>
          </p:cNvPr>
          <p:cNvSpPr>
            <a:spLocks noGrp="1"/>
          </p:cNvSpPr>
          <p:nvPr>
            <p:ph idx="1"/>
          </p:nvPr>
        </p:nvSpPr>
        <p:spPr>
          <a:xfrm>
            <a:off x="681038" y="1825625"/>
            <a:ext cx="8543925" cy="3660775"/>
          </a:xfrm>
        </p:spPr>
        <p:txBody>
          <a:bodyPr>
            <a:normAutofit fontScale="40000" lnSpcReduction="20000"/>
          </a:bodyPr>
          <a:lstStyle/>
          <a:p>
            <a:pPr marL="0" indent="0">
              <a:buNone/>
            </a:pPr>
            <a:endParaRPr lang="en-GB" b="1" dirty="0"/>
          </a:p>
          <a:p>
            <a:r>
              <a:rPr lang="en-GB" sz="3300" b="1" dirty="0"/>
              <a:t>Recruitment of posts </a:t>
            </a:r>
            <a:r>
              <a:rPr lang="en-GB" sz="3300" dirty="0"/>
              <a:t>– Integrated Service Manager, specialist Health Visitors, Family Hub Practitioners, ongoing developments around practitioners from Health Visiting and Midwifery services, Family Hub Manager posts </a:t>
            </a:r>
          </a:p>
          <a:p>
            <a:r>
              <a:rPr lang="en-GB" sz="3300" b="1" dirty="0"/>
              <a:t>Maturity Self Assessment (Matrix) - </a:t>
            </a:r>
            <a:r>
              <a:rPr lang="en-GB" sz="3300" dirty="0"/>
              <a:t>rag ratings around ‘minimum expectations’ and ‘go further’ options</a:t>
            </a:r>
          </a:p>
          <a:p>
            <a:r>
              <a:rPr lang="en-GB" sz="3300" b="1" dirty="0"/>
              <a:t>Peer to Peer </a:t>
            </a:r>
            <a:r>
              <a:rPr lang="en-GB" sz="3300" dirty="0"/>
              <a:t>– face to face sessions to support the shaping of peer support in Dudley – exploration of a Start for Life ‘Peer Support Collaborative/Consortium </a:t>
            </a:r>
          </a:p>
          <a:p>
            <a:r>
              <a:rPr lang="en-GB" sz="3300" b="1" dirty="0"/>
              <a:t>Colocation and integration of services </a:t>
            </a:r>
            <a:r>
              <a:rPr lang="en-GB" sz="3300" dirty="0"/>
              <a:t>– Maternity, Health Visitors, Integrated Early Years, Family Support, Youth, Police </a:t>
            </a:r>
          </a:p>
          <a:p>
            <a:r>
              <a:rPr lang="en-GB" sz="3300" b="1" dirty="0"/>
              <a:t>Workforce development plans </a:t>
            </a:r>
            <a:r>
              <a:rPr lang="en-GB" sz="3300" dirty="0"/>
              <a:t>– a programme of induction for identified colleagues, development of training opportunities including Restorative Practice , Reducing Parental Conflict etc </a:t>
            </a:r>
          </a:p>
          <a:p>
            <a:r>
              <a:rPr lang="en-GB" sz="3300" b="1" dirty="0"/>
              <a:t>Dudley Family Voices – </a:t>
            </a:r>
            <a:r>
              <a:rPr lang="en-GB" sz="3300" dirty="0"/>
              <a:t>parent / carer panel which is instrumental in the coproduction of service design and delivery </a:t>
            </a:r>
          </a:p>
          <a:p>
            <a:endParaRPr lang="en-GB" sz="3300" dirty="0"/>
          </a:p>
          <a:p>
            <a:r>
              <a:rPr lang="en-GB" sz="3300" b="1" dirty="0"/>
              <a:t>Publishing Start for Life offer – </a:t>
            </a:r>
            <a:r>
              <a:rPr lang="en-GB" sz="3300" dirty="0"/>
              <a:t>available via Dudley MBC website, due to move to Dudley Community Information Directory </a:t>
            </a:r>
            <a:endParaRPr lang="en-GB" sz="3600" dirty="0">
              <a:solidFill>
                <a:srgbClr val="000000"/>
              </a:solidFill>
              <a:effectLst/>
              <a:latin typeface="Arial" panose="020B0604020202020204" pitchFamily="34" charset="0"/>
              <a:ea typeface="Calibri" panose="020F0502020204030204" pitchFamily="34" charset="0"/>
            </a:endParaRPr>
          </a:p>
          <a:p>
            <a:endParaRPr lang="en-GB" sz="3600" u="sng" dirty="0">
              <a:solidFill>
                <a:srgbClr val="000000"/>
              </a:solidFill>
              <a:latin typeface="Arial" panose="020B0604020202020204" pitchFamily="34" charset="0"/>
              <a:ea typeface="Calibri" panose="020F0502020204030204" pitchFamily="34" charset="0"/>
              <a:hlinkClick r:id="rId3"/>
            </a:endParaRPr>
          </a:p>
          <a:p>
            <a:pPr marL="0" indent="0">
              <a:buNone/>
            </a:pPr>
            <a:r>
              <a:rPr lang="en-GB" sz="3600" u="sng" dirty="0">
                <a:solidFill>
                  <a:srgbClr val="000000"/>
                </a:solidFill>
                <a:effectLst/>
                <a:latin typeface="Arial" panose="020B0604020202020204" pitchFamily="34" charset="0"/>
                <a:ea typeface="Calibri" panose="020F0502020204030204" pitchFamily="34" charset="0"/>
                <a:hlinkClick r:id="rId3"/>
              </a:rPr>
              <a:t>https://www.dudley.gov.uk/residents/start-for-life/</a:t>
            </a:r>
            <a:endParaRPr lang="en-GB" sz="3600" dirty="0">
              <a:effectLst/>
              <a:latin typeface="Calibri" panose="020F0502020204030204" pitchFamily="34" charset="0"/>
              <a:ea typeface="Calibri" panose="020F0502020204030204" pitchFamily="34" charset="0"/>
            </a:endParaRPr>
          </a:p>
          <a:p>
            <a:pPr marL="0" indent="0">
              <a:buNone/>
            </a:pPr>
            <a:endParaRPr lang="en-GB" sz="3300" dirty="0"/>
          </a:p>
        </p:txBody>
      </p:sp>
    </p:spTree>
    <p:extLst>
      <p:ext uri="{BB962C8B-B14F-4D97-AF65-F5344CB8AC3E}">
        <p14:creationId xmlns:p14="http://schemas.microsoft.com/office/powerpoint/2010/main" val="2314261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B570-626A-EC9F-348F-3F4CEAA546C6}"/>
              </a:ext>
            </a:extLst>
          </p:cNvPr>
          <p:cNvSpPr>
            <a:spLocks noGrp="1"/>
          </p:cNvSpPr>
          <p:nvPr>
            <p:ph type="title"/>
          </p:nvPr>
        </p:nvSpPr>
        <p:spPr/>
        <p:txBody>
          <a:bodyPr/>
          <a:lstStyle/>
          <a:p>
            <a:r>
              <a:rPr lang="en-GB" dirty="0"/>
              <a:t>Next steps </a:t>
            </a:r>
          </a:p>
        </p:txBody>
      </p:sp>
      <p:sp>
        <p:nvSpPr>
          <p:cNvPr id="3" name="Content Placeholder 2">
            <a:extLst>
              <a:ext uri="{FF2B5EF4-FFF2-40B4-BE49-F238E27FC236}">
                <a16:creationId xmlns:a16="http://schemas.microsoft.com/office/drawing/2014/main" id="{62B32A7A-FF09-D2B4-A0A6-3F0D9A68ED42}"/>
              </a:ext>
            </a:extLst>
          </p:cNvPr>
          <p:cNvSpPr>
            <a:spLocks noGrp="1"/>
          </p:cNvSpPr>
          <p:nvPr>
            <p:ph idx="1"/>
          </p:nvPr>
        </p:nvSpPr>
        <p:spPr/>
        <p:txBody>
          <a:bodyPr>
            <a:normAutofit/>
          </a:bodyPr>
          <a:lstStyle/>
          <a:p>
            <a:r>
              <a:rPr lang="en-GB" dirty="0"/>
              <a:t>PIEW Health Visitors place based at Coseley and Brierley Hill </a:t>
            </a:r>
          </a:p>
          <a:p>
            <a:r>
              <a:rPr lang="en-GB" dirty="0"/>
              <a:t>Birth registrations to be offered at Coseley and Stourbridge </a:t>
            </a:r>
          </a:p>
          <a:p>
            <a:r>
              <a:rPr lang="en-GB" dirty="0"/>
              <a:t>Branding to be installed at Family Hub sites </a:t>
            </a:r>
          </a:p>
          <a:p>
            <a:r>
              <a:rPr lang="en-GB" dirty="0"/>
              <a:t>Official launch week beginning 14 August 2023 </a:t>
            </a:r>
          </a:p>
          <a:p>
            <a:r>
              <a:rPr lang="en-GB" dirty="0"/>
              <a:t>Himley Under 5’s Fun Day </a:t>
            </a:r>
          </a:p>
          <a:p>
            <a:r>
              <a:rPr lang="en-GB" dirty="0"/>
              <a:t>NHS Paediatric Fun Day </a:t>
            </a:r>
          </a:p>
          <a:p>
            <a:endParaRPr lang="en-GB" dirty="0"/>
          </a:p>
        </p:txBody>
      </p:sp>
    </p:spTree>
    <p:extLst>
      <p:ext uri="{BB962C8B-B14F-4D97-AF65-F5344CB8AC3E}">
        <p14:creationId xmlns:p14="http://schemas.microsoft.com/office/powerpoint/2010/main" val="1197045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1806</TotalTime>
  <Words>2951</Words>
  <Application>Microsoft Office PowerPoint</Application>
  <PresentationFormat>A4 Paper (210x297 mm)</PresentationFormat>
  <Paragraphs>184</Paragraphs>
  <Slides>12</Slides>
  <Notes>12</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GDS Transport</vt:lpstr>
      <vt:lpstr>Office Theme</vt:lpstr>
      <vt:lpstr>Family Hubs &amp;  Start for Life </vt:lpstr>
      <vt:lpstr>National Press Release (9th February) </vt:lpstr>
      <vt:lpstr>Local news release </vt:lpstr>
      <vt:lpstr>Family Hubs &amp; Start for Life Programme </vt:lpstr>
      <vt:lpstr>PowerPoint Presentation</vt:lpstr>
      <vt:lpstr>PowerPoint Presentation</vt:lpstr>
      <vt:lpstr>Commitment for Change – locality workshop event feedback </vt:lpstr>
      <vt:lpstr>Transformation Journey – progress to date</vt:lpstr>
      <vt:lpstr>Next steps </vt:lpstr>
      <vt:lpstr>Start for life</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dc:title>
  <dc:creator>Andy Guest (Communications and Public Affairs)</dc:creator>
  <cp:lastModifiedBy>Teresa McNally (Family Solutions)</cp:lastModifiedBy>
  <cp:revision>13</cp:revision>
  <dcterms:created xsi:type="dcterms:W3CDTF">2023-05-02T13:09:22Z</dcterms:created>
  <dcterms:modified xsi:type="dcterms:W3CDTF">2023-05-14T21:05:24Z</dcterms:modified>
</cp:coreProperties>
</file>