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4" r:id="rId9"/>
    <p:sldId id="263"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1D8B9-BB37-4B10-8541-15323BE4C50F}" type="datetimeFigureOut">
              <a:rPr lang="en-GB" smtClean="0"/>
              <a:t>13/05/2023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9C753-80BF-4206-98B8-2B3CBCDAF5AE}" type="slidenum">
              <a:rPr lang="en-GB" smtClean="0"/>
              <a:t>‹#›</a:t>
            </a:fld>
            <a:endParaRPr lang="en-GB"/>
          </a:p>
        </p:txBody>
      </p:sp>
    </p:spTree>
    <p:extLst>
      <p:ext uri="{BB962C8B-B14F-4D97-AF65-F5344CB8AC3E}">
        <p14:creationId xmlns:p14="http://schemas.microsoft.com/office/powerpoint/2010/main" val="68488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70540F-CF20-41CA-96DA-68F43982C018}" type="datetimeFigureOut">
              <a:rPr lang="en-GB" smtClean="0"/>
              <a:t>13/05/2023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A588F-636C-43C7-980E-7143B38601C6}" type="slidenum">
              <a:rPr lang="en-GB" smtClean="0"/>
              <a:t>‹#›</a:t>
            </a:fld>
            <a:endParaRPr lang="en-GB"/>
          </a:p>
        </p:txBody>
      </p:sp>
    </p:spTree>
    <p:extLst>
      <p:ext uri="{BB962C8B-B14F-4D97-AF65-F5344CB8AC3E}">
        <p14:creationId xmlns:p14="http://schemas.microsoft.com/office/powerpoint/2010/main" val="167405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0540F-CF20-41CA-96DA-68F43982C018}" type="datetimeFigureOut">
              <a:rPr lang="en-GB" smtClean="0"/>
              <a:t>13/05/2023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A588F-636C-43C7-980E-7143B38601C6}" type="slidenum">
              <a:rPr lang="en-GB" smtClean="0"/>
              <a:t>‹#›</a:t>
            </a:fld>
            <a:endParaRPr lang="en-GB"/>
          </a:p>
        </p:txBody>
      </p:sp>
    </p:spTree>
    <p:extLst>
      <p:ext uri="{BB962C8B-B14F-4D97-AF65-F5344CB8AC3E}">
        <p14:creationId xmlns:p14="http://schemas.microsoft.com/office/powerpoint/2010/main" val="23651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0540F-CF20-41CA-96DA-68F43982C018}" type="datetimeFigureOut">
              <a:rPr lang="en-GB" smtClean="0"/>
              <a:t>13/05/2023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A588F-636C-43C7-980E-7143B38601C6}" type="slidenum">
              <a:rPr lang="en-GB" smtClean="0"/>
              <a:t>‹#›</a:t>
            </a:fld>
            <a:endParaRPr lang="en-GB"/>
          </a:p>
        </p:txBody>
      </p:sp>
    </p:spTree>
    <p:extLst>
      <p:ext uri="{BB962C8B-B14F-4D97-AF65-F5344CB8AC3E}">
        <p14:creationId xmlns:p14="http://schemas.microsoft.com/office/powerpoint/2010/main" val="141872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0540F-CF20-41CA-96DA-68F43982C018}" type="datetimeFigureOut">
              <a:rPr lang="en-GB" smtClean="0"/>
              <a:t>13/05/2023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A588F-636C-43C7-980E-7143B38601C6}" type="slidenum">
              <a:rPr lang="en-GB" smtClean="0"/>
              <a:t>‹#›</a:t>
            </a:fld>
            <a:endParaRPr lang="en-GB"/>
          </a:p>
        </p:txBody>
      </p:sp>
    </p:spTree>
    <p:extLst>
      <p:ext uri="{BB962C8B-B14F-4D97-AF65-F5344CB8AC3E}">
        <p14:creationId xmlns:p14="http://schemas.microsoft.com/office/powerpoint/2010/main" val="351805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70540F-CF20-41CA-96DA-68F43982C018}" type="datetimeFigureOut">
              <a:rPr lang="en-GB" smtClean="0"/>
              <a:t>13/05/2023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A588F-636C-43C7-980E-7143B38601C6}" type="slidenum">
              <a:rPr lang="en-GB" smtClean="0"/>
              <a:t>‹#›</a:t>
            </a:fld>
            <a:endParaRPr lang="en-GB"/>
          </a:p>
        </p:txBody>
      </p:sp>
    </p:spTree>
    <p:extLst>
      <p:ext uri="{BB962C8B-B14F-4D97-AF65-F5344CB8AC3E}">
        <p14:creationId xmlns:p14="http://schemas.microsoft.com/office/powerpoint/2010/main" val="402794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70540F-CF20-41CA-96DA-68F43982C018}" type="datetimeFigureOut">
              <a:rPr lang="en-GB" smtClean="0"/>
              <a:t>13/05/2023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A588F-636C-43C7-980E-7143B38601C6}" type="slidenum">
              <a:rPr lang="en-GB" smtClean="0"/>
              <a:t>‹#›</a:t>
            </a:fld>
            <a:endParaRPr lang="en-GB"/>
          </a:p>
        </p:txBody>
      </p:sp>
    </p:spTree>
    <p:extLst>
      <p:ext uri="{BB962C8B-B14F-4D97-AF65-F5344CB8AC3E}">
        <p14:creationId xmlns:p14="http://schemas.microsoft.com/office/powerpoint/2010/main" val="57777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70540F-CF20-41CA-96DA-68F43982C018}" type="datetimeFigureOut">
              <a:rPr lang="en-GB" smtClean="0"/>
              <a:t>13/05/2023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AA588F-636C-43C7-980E-7143B38601C6}" type="slidenum">
              <a:rPr lang="en-GB" smtClean="0"/>
              <a:t>‹#›</a:t>
            </a:fld>
            <a:endParaRPr lang="en-GB"/>
          </a:p>
        </p:txBody>
      </p:sp>
    </p:spTree>
    <p:extLst>
      <p:ext uri="{BB962C8B-B14F-4D97-AF65-F5344CB8AC3E}">
        <p14:creationId xmlns:p14="http://schemas.microsoft.com/office/powerpoint/2010/main" val="87153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70540F-CF20-41CA-96DA-68F43982C018}" type="datetimeFigureOut">
              <a:rPr lang="en-GB" smtClean="0"/>
              <a:t>13/05/2023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AA588F-636C-43C7-980E-7143B38601C6}" type="slidenum">
              <a:rPr lang="en-GB" smtClean="0"/>
              <a:t>‹#›</a:t>
            </a:fld>
            <a:endParaRPr lang="en-GB"/>
          </a:p>
        </p:txBody>
      </p:sp>
    </p:spTree>
    <p:extLst>
      <p:ext uri="{BB962C8B-B14F-4D97-AF65-F5344CB8AC3E}">
        <p14:creationId xmlns:p14="http://schemas.microsoft.com/office/powerpoint/2010/main" val="128123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0540F-CF20-41CA-96DA-68F43982C018}" type="datetimeFigureOut">
              <a:rPr lang="en-GB" smtClean="0"/>
              <a:t>13/05/2023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AA588F-636C-43C7-980E-7143B38601C6}" type="slidenum">
              <a:rPr lang="en-GB" smtClean="0"/>
              <a:t>‹#›</a:t>
            </a:fld>
            <a:endParaRPr lang="en-GB"/>
          </a:p>
        </p:txBody>
      </p:sp>
    </p:spTree>
    <p:extLst>
      <p:ext uri="{BB962C8B-B14F-4D97-AF65-F5344CB8AC3E}">
        <p14:creationId xmlns:p14="http://schemas.microsoft.com/office/powerpoint/2010/main" val="121368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70540F-CF20-41CA-96DA-68F43982C018}" type="datetimeFigureOut">
              <a:rPr lang="en-GB" smtClean="0"/>
              <a:t>13/05/2023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A588F-636C-43C7-980E-7143B38601C6}" type="slidenum">
              <a:rPr lang="en-GB" smtClean="0"/>
              <a:t>‹#›</a:t>
            </a:fld>
            <a:endParaRPr lang="en-GB"/>
          </a:p>
        </p:txBody>
      </p:sp>
    </p:spTree>
    <p:extLst>
      <p:ext uri="{BB962C8B-B14F-4D97-AF65-F5344CB8AC3E}">
        <p14:creationId xmlns:p14="http://schemas.microsoft.com/office/powerpoint/2010/main" val="239534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70540F-CF20-41CA-96DA-68F43982C018}" type="datetimeFigureOut">
              <a:rPr lang="en-GB" smtClean="0"/>
              <a:t>13/05/2023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A588F-636C-43C7-980E-7143B38601C6}" type="slidenum">
              <a:rPr lang="en-GB" smtClean="0"/>
              <a:t>‹#›</a:t>
            </a:fld>
            <a:endParaRPr lang="en-GB"/>
          </a:p>
        </p:txBody>
      </p:sp>
    </p:spTree>
    <p:extLst>
      <p:ext uri="{BB962C8B-B14F-4D97-AF65-F5344CB8AC3E}">
        <p14:creationId xmlns:p14="http://schemas.microsoft.com/office/powerpoint/2010/main" val="152999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0540F-CF20-41CA-96DA-68F43982C018}" type="datetimeFigureOut">
              <a:rPr lang="en-GB" smtClean="0"/>
              <a:t>13/05/2023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A588F-636C-43C7-980E-7143B38601C6}" type="slidenum">
              <a:rPr lang="en-GB" smtClean="0"/>
              <a:t>‹#›</a:t>
            </a:fld>
            <a:endParaRPr lang="en-GB"/>
          </a:p>
        </p:txBody>
      </p:sp>
    </p:spTree>
    <p:extLst>
      <p:ext uri="{BB962C8B-B14F-4D97-AF65-F5344CB8AC3E}">
        <p14:creationId xmlns:p14="http://schemas.microsoft.com/office/powerpoint/2010/main" val="300933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image" Target="cid:DC71281E-75F7-4702-9EF1-D71DBDCD08F1" TargetMode="External"/><Relationship Id="rId13"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280" y="1208621"/>
            <a:ext cx="11230305" cy="2921384"/>
          </a:xfrm>
        </p:spPr>
        <p:txBody>
          <a:bodyPr>
            <a:noAutofit/>
          </a:bodyPr>
          <a:lstStyle/>
          <a:p>
            <a:pPr marL="0" marR="0" indent="0">
              <a:lnSpc>
                <a:spcPct val="113000"/>
              </a:lnSpc>
              <a:spcBef>
                <a:spcPts val="0"/>
              </a:spcBef>
              <a:spcAft>
                <a:spcPts val="900"/>
              </a:spcAft>
            </a:pPr>
            <a:r>
              <a:rPr lang="en-GB" sz="2800" b="1" kern="1400" dirty="0" smtClean="0">
                <a:ln>
                  <a:noFill/>
                </a:ln>
                <a:solidFill>
                  <a:srgbClr val="405869"/>
                </a:solidFill>
                <a:effectLst/>
                <a:latin typeface="Arial" panose="020B0604020202020204" pitchFamily="34" charset="0"/>
              </a:rPr>
              <a:t/>
            </a:r>
            <a:br>
              <a:rPr lang="en-GB" sz="2800" b="1" kern="1400" dirty="0" smtClean="0">
                <a:ln>
                  <a:noFill/>
                </a:ln>
                <a:solidFill>
                  <a:srgbClr val="405869"/>
                </a:solidFill>
                <a:effectLst/>
                <a:latin typeface="Arial" panose="020B0604020202020204" pitchFamily="34" charset="0"/>
              </a:rPr>
            </a:br>
            <a:r>
              <a:rPr lang="en-GB" sz="4800" b="1" kern="1400" dirty="0" smtClean="0">
                <a:ln>
                  <a:noFill/>
                </a:ln>
                <a:solidFill>
                  <a:srgbClr val="405869"/>
                </a:solidFill>
                <a:effectLst/>
                <a:latin typeface="Arial" panose="020B0604020202020204" pitchFamily="34" charset="0"/>
              </a:rPr>
              <a:t>CHILDREN’S</a:t>
            </a:r>
            <a:r>
              <a:rPr lang="en-GB" sz="4800" b="1" kern="1400" dirty="0" smtClean="0">
                <a:ln>
                  <a:noFill/>
                </a:ln>
                <a:solidFill>
                  <a:srgbClr val="0C4D7B"/>
                </a:solidFill>
                <a:effectLst/>
                <a:latin typeface="Arial" panose="020B0604020202020204" pitchFamily="34" charset="0"/>
              </a:rPr>
              <a:t> AUTISM </a:t>
            </a:r>
            <a:r>
              <a:rPr lang="en-GB" sz="4800" kern="1400" dirty="0" smtClean="0">
                <a:ln>
                  <a:noFill/>
                </a:ln>
                <a:solidFill>
                  <a:srgbClr val="000000"/>
                </a:solidFill>
                <a:effectLst/>
                <a:latin typeface="Arial" panose="020B0604020202020204" pitchFamily="34" charset="0"/>
              </a:rPr>
              <a:t/>
            </a:r>
            <a:br>
              <a:rPr lang="en-GB" sz="4800" kern="1400" dirty="0" smtClean="0">
                <a:ln>
                  <a:noFill/>
                </a:ln>
                <a:solidFill>
                  <a:srgbClr val="000000"/>
                </a:solidFill>
                <a:effectLst/>
                <a:latin typeface="Arial" panose="020B0604020202020204" pitchFamily="34" charset="0"/>
              </a:rPr>
            </a:br>
            <a:r>
              <a:rPr lang="en-GB" sz="4800" b="1" kern="1400" dirty="0" smtClean="0">
                <a:ln>
                  <a:noFill/>
                </a:ln>
                <a:solidFill>
                  <a:srgbClr val="0C4D7B"/>
                </a:solidFill>
                <a:effectLst/>
                <a:latin typeface="Arial" panose="020B0604020202020204" pitchFamily="34" charset="0"/>
              </a:rPr>
              <a:t> ASSESSMENT SERVICE </a:t>
            </a:r>
            <a:r>
              <a:rPr lang="en-GB" sz="4800" b="1" kern="1400" dirty="0" smtClean="0">
                <a:ln>
                  <a:noFill/>
                </a:ln>
                <a:solidFill>
                  <a:srgbClr val="FFFFFF"/>
                </a:solidFill>
                <a:effectLst/>
                <a:latin typeface="Arial" panose="020B0604020202020204" pitchFamily="34" charset="0"/>
              </a:rPr>
              <a:t> </a:t>
            </a:r>
            <a:r>
              <a:rPr lang="en-GB" sz="2800" b="1" kern="1400" dirty="0" smtClean="0">
                <a:ln>
                  <a:noFill/>
                </a:ln>
                <a:solidFill>
                  <a:srgbClr val="FFFFFF"/>
                </a:solidFill>
                <a:effectLst/>
                <a:latin typeface="Arial" panose="020B0604020202020204" pitchFamily="34" charset="0"/>
              </a:rPr>
              <a:t>(</a:t>
            </a:r>
            <a:br>
              <a:rPr lang="en-GB" sz="2800" b="1" kern="1400" dirty="0" smtClean="0">
                <a:ln>
                  <a:noFill/>
                </a:ln>
                <a:solidFill>
                  <a:srgbClr val="FFFFFF"/>
                </a:solidFill>
                <a:effectLst/>
                <a:latin typeface="Arial" panose="020B0604020202020204" pitchFamily="34" charset="0"/>
              </a:rPr>
            </a:br>
            <a:r>
              <a:rPr lang="en-GB" sz="2800" b="1" kern="1400" dirty="0">
                <a:solidFill>
                  <a:srgbClr val="405869"/>
                </a:solidFill>
                <a:latin typeface="Arial" panose="020B0604020202020204" pitchFamily="34" charset="0"/>
              </a:rPr>
              <a:t>(</a:t>
            </a:r>
            <a:r>
              <a:rPr lang="en-GB" sz="2000" b="1" kern="1400" dirty="0">
                <a:solidFill>
                  <a:srgbClr val="405869"/>
                </a:solidFill>
                <a:latin typeface="Arial" panose="020B0604020202020204" pitchFamily="34" charset="0"/>
              </a:rPr>
              <a:t>AUTISM ASSESSMENT SERVICE FOR CHILDREN UNDER 5 YEARS OLD </a:t>
            </a:r>
            <a:r>
              <a:rPr lang="en-GB" sz="2000" kern="1400" dirty="0" smtClean="0">
                <a:ln>
                  <a:noFill/>
                </a:ln>
                <a:solidFill>
                  <a:srgbClr val="000000"/>
                </a:solidFill>
                <a:effectLst/>
                <a:latin typeface="Arial" panose="020B0604020202020204" pitchFamily="34" charset="0"/>
              </a:rPr>
              <a:t/>
            </a:r>
            <a:br>
              <a:rPr lang="en-GB" sz="2000" kern="1400" dirty="0" smtClean="0">
                <a:ln>
                  <a:noFill/>
                </a:ln>
                <a:solidFill>
                  <a:srgbClr val="000000"/>
                </a:solidFill>
                <a:effectLst/>
                <a:latin typeface="Arial" panose="020B0604020202020204" pitchFamily="34" charset="0"/>
              </a:rPr>
            </a:br>
            <a:r>
              <a:rPr lang="en-GB" sz="2000" b="1" kern="1400" dirty="0">
                <a:solidFill>
                  <a:srgbClr val="405869"/>
                </a:solidFill>
                <a:latin typeface="Arial" panose="020B0604020202020204" pitchFamily="34" charset="0"/>
              </a:rPr>
              <a:t>IN THE DUDLEY BOROUGH)</a:t>
            </a:r>
            <a:r>
              <a:rPr lang="en-GB" sz="2000" kern="1400" dirty="0" smtClean="0">
                <a:ln>
                  <a:noFill/>
                </a:ln>
                <a:solidFill>
                  <a:srgbClr val="000000"/>
                </a:solidFill>
                <a:effectLst/>
                <a:latin typeface="Arial" panose="020B0604020202020204" pitchFamily="34" charset="0"/>
              </a:rPr>
              <a:t/>
            </a:r>
            <a:br>
              <a:rPr lang="en-GB" sz="2000" kern="1400" dirty="0" smtClean="0">
                <a:ln>
                  <a:noFill/>
                </a:ln>
                <a:solidFill>
                  <a:srgbClr val="000000"/>
                </a:solidFill>
                <a:effectLst/>
                <a:latin typeface="Arial" panose="020B0604020202020204" pitchFamily="34" charset="0"/>
              </a:rPr>
            </a:br>
            <a:endParaRPr lang="en-GB" sz="2000" dirty="0"/>
          </a:p>
        </p:txBody>
      </p:sp>
      <p:pic>
        <p:nvPicPr>
          <p:cNvPr id="4" name="Picture 3">
            <a:extLst>
              <a:ext uri="{FF2B5EF4-FFF2-40B4-BE49-F238E27FC236}">
                <a16:creationId xmlns:a16="http://schemas.microsoft.com/office/drawing/2014/main" id="{6E35D1BD-F504-3C4B-B293-88BE4ED17427}"/>
              </a:ext>
            </a:extLst>
          </p:cNvPr>
          <p:cNvPicPr>
            <a:picLocks noChangeAspect="1"/>
          </p:cNvPicPr>
          <p:nvPr/>
        </p:nvPicPr>
        <p:blipFill>
          <a:blip r:embed="rId2"/>
          <a:stretch>
            <a:fillRect/>
          </a:stretch>
        </p:blipFill>
        <p:spPr>
          <a:xfrm>
            <a:off x="8985535" y="64072"/>
            <a:ext cx="2976025" cy="966216"/>
          </a:xfrm>
          <a:prstGeom prst="rect">
            <a:avLst/>
          </a:prstGeom>
        </p:spPr>
      </p:pic>
      <p:pic>
        <p:nvPicPr>
          <p:cNvPr id="5" name="Picture 4">
            <a:extLst>
              <a:ext uri="{FF2B5EF4-FFF2-40B4-BE49-F238E27FC236}">
                <a16:creationId xmlns:a16="http://schemas.microsoft.com/office/drawing/2014/main" id="{B25D5B2F-54DF-0344-9D9B-484E4B40D47D}"/>
              </a:ext>
            </a:extLst>
          </p:cNvPr>
          <p:cNvPicPr>
            <a:picLocks noChangeAspect="1"/>
          </p:cNvPicPr>
          <p:nvPr/>
        </p:nvPicPr>
        <p:blipFill>
          <a:blip r:embed="rId3"/>
          <a:srcRect/>
          <a:stretch/>
        </p:blipFill>
        <p:spPr>
          <a:xfrm>
            <a:off x="0" y="5649449"/>
            <a:ext cx="11961560" cy="1215944"/>
          </a:xfrm>
          <a:prstGeom prst="rect">
            <a:avLst/>
          </a:prstGeom>
        </p:spPr>
      </p:pic>
      <p:pic>
        <p:nvPicPr>
          <p:cNvPr id="6" name="Picture 2" descr="Sunflower (mathematic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974" y="3846211"/>
            <a:ext cx="2243137"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445922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93" y="-5888"/>
            <a:ext cx="10996448" cy="1325563"/>
          </a:xfrm>
        </p:spPr>
        <p:txBody>
          <a:bodyPr/>
          <a:lstStyle/>
          <a:p>
            <a:r>
              <a:rPr lang="en-GB" b="1" dirty="0" smtClean="0"/>
              <a:t>OTHER THINGS TO CONSIDER</a:t>
            </a:r>
            <a:endParaRPr lang="en-GB" b="1" dirty="0"/>
          </a:p>
        </p:txBody>
      </p:sp>
      <p:sp>
        <p:nvSpPr>
          <p:cNvPr id="3" name="Content Placeholder 2"/>
          <p:cNvSpPr>
            <a:spLocks noGrp="1"/>
          </p:cNvSpPr>
          <p:nvPr>
            <p:ph idx="1"/>
          </p:nvPr>
        </p:nvSpPr>
        <p:spPr>
          <a:xfrm>
            <a:off x="252248" y="952830"/>
            <a:ext cx="11709312" cy="5224134"/>
          </a:xfrm>
        </p:spPr>
        <p:txBody>
          <a:bodyPr>
            <a:normAutofit/>
          </a:bodyPr>
          <a:lstStyle/>
          <a:p>
            <a:pPr>
              <a:buFont typeface="Wingdings" panose="05000000000000000000" pitchFamily="2" charset="2"/>
              <a:buChar char="v"/>
            </a:pPr>
            <a:r>
              <a:rPr lang="en-GB" sz="1800" dirty="0" smtClean="0">
                <a:solidFill>
                  <a:srgbClr val="0070C0"/>
                </a:solidFill>
              </a:rPr>
              <a:t> ATTACHMENT DISORDER</a:t>
            </a:r>
          </a:p>
          <a:p>
            <a:pPr>
              <a:buFont typeface="Wingdings" panose="05000000000000000000" pitchFamily="2" charset="2"/>
              <a:buChar char="v"/>
            </a:pPr>
            <a:r>
              <a:rPr lang="en-GB" sz="1800" dirty="0" smtClean="0">
                <a:solidFill>
                  <a:srgbClr val="0070C0"/>
                </a:solidFill>
              </a:rPr>
              <a:t>EARLY CHILDHOOD EXPERIENCES </a:t>
            </a:r>
          </a:p>
          <a:p>
            <a:pPr>
              <a:buFont typeface="Wingdings" panose="05000000000000000000" pitchFamily="2" charset="2"/>
              <a:buChar char="v"/>
            </a:pPr>
            <a:r>
              <a:rPr lang="en-GB" sz="1800" dirty="0">
                <a:solidFill>
                  <a:srgbClr val="0070C0"/>
                </a:solidFill>
              </a:rPr>
              <a:t> </a:t>
            </a:r>
            <a:r>
              <a:rPr lang="en-GB" sz="1800" dirty="0" smtClean="0">
                <a:solidFill>
                  <a:srgbClr val="0070C0"/>
                </a:solidFill>
              </a:rPr>
              <a:t>SAFEGUARDING CONCERNS </a:t>
            </a:r>
          </a:p>
          <a:p>
            <a:pPr>
              <a:buFont typeface="Wingdings" panose="05000000000000000000" pitchFamily="2" charset="2"/>
              <a:buChar char="v"/>
            </a:pPr>
            <a:r>
              <a:rPr lang="en-GB" sz="1800" dirty="0">
                <a:solidFill>
                  <a:srgbClr val="0070C0"/>
                </a:solidFill>
              </a:rPr>
              <a:t> </a:t>
            </a:r>
            <a:r>
              <a:rPr lang="en-GB" sz="1800" dirty="0" smtClean="0">
                <a:solidFill>
                  <a:srgbClr val="0070C0"/>
                </a:solidFill>
              </a:rPr>
              <a:t>PARENTAL MENTAL HEALTH </a:t>
            </a:r>
          </a:p>
          <a:p>
            <a:pPr>
              <a:buFont typeface="Wingdings" panose="05000000000000000000" pitchFamily="2" charset="2"/>
              <a:buChar char="v"/>
            </a:pPr>
            <a:r>
              <a:rPr lang="en-GB" sz="1800" dirty="0">
                <a:solidFill>
                  <a:srgbClr val="0070C0"/>
                </a:solidFill>
              </a:rPr>
              <a:t> </a:t>
            </a:r>
            <a:r>
              <a:rPr lang="en-GB" sz="1800" dirty="0" smtClean="0">
                <a:solidFill>
                  <a:srgbClr val="0070C0"/>
                </a:solidFill>
              </a:rPr>
              <a:t>DOMESTIC ABUSE </a:t>
            </a:r>
          </a:p>
          <a:p>
            <a:pPr>
              <a:buFont typeface="Wingdings" panose="05000000000000000000" pitchFamily="2" charset="2"/>
              <a:buChar char="v"/>
            </a:pPr>
            <a:r>
              <a:rPr lang="en-GB" sz="1800" dirty="0">
                <a:solidFill>
                  <a:srgbClr val="0070C0"/>
                </a:solidFill>
              </a:rPr>
              <a:t> </a:t>
            </a:r>
            <a:r>
              <a:rPr lang="en-GB" sz="1800" dirty="0" smtClean="0">
                <a:solidFill>
                  <a:srgbClr val="0070C0"/>
                </a:solidFill>
              </a:rPr>
              <a:t>GLOBAL DEVELOPMENTAL DELAY</a:t>
            </a:r>
          </a:p>
          <a:p>
            <a:pPr>
              <a:buFont typeface="Wingdings" panose="05000000000000000000" pitchFamily="2" charset="2"/>
              <a:buChar char="v"/>
            </a:pPr>
            <a:r>
              <a:rPr lang="en-GB" sz="1800" dirty="0" smtClean="0">
                <a:solidFill>
                  <a:srgbClr val="0070C0"/>
                </a:solidFill>
              </a:rPr>
              <a:t>ADHD</a:t>
            </a:r>
          </a:p>
          <a:p>
            <a:pPr>
              <a:buFont typeface="Wingdings" panose="05000000000000000000" pitchFamily="2" charset="2"/>
              <a:buChar char="v"/>
            </a:pPr>
            <a:r>
              <a:rPr lang="en-GB" sz="1800" dirty="0" smtClean="0">
                <a:solidFill>
                  <a:srgbClr val="0070C0"/>
                </a:solidFill>
              </a:rPr>
              <a:t>GENETIC CONDITIONS </a:t>
            </a:r>
          </a:p>
          <a:p>
            <a:pPr marL="0" indent="0">
              <a:buNone/>
            </a:pPr>
            <a:r>
              <a:rPr lang="en-GB" sz="1800" dirty="0" smtClean="0">
                <a:solidFill>
                  <a:srgbClr val="0070C0"/>
                </a:solidFill>
              </a:rPr>
              <a:t>We meet with CAMHS under 5s team once a month to liaise with them regarding any children with some of the above</a:t>
            </a:r>
          </a:p>
          <a:p>
            <a:pPr marL="0" indent="0">
              <a:buNone/>
            </a:pPr>
            <a:r>
              <a:rPr lang="en-GB" sz="1800" dirty="0" smtClean="0">
                <a:solidFill>
                  <a:srgbClr val="0070C0"/>
                </a:solidFill>
              </a:rPr>
              <a:t>We liaise with the wider multidisciplinary team if we have any of the above concerns </a:t>
            </a:r>
          </a:p>
          <a:p>
            <a:pPr marL="0" indent="0">
              <a:buNone/>
            </a:pPr>
            <a:r>
              <a:rPr lang="en-GB" sz="1800" dirty="0" smtClean="0">
                <a:solidFill>
                  <a:srgbClr val="0070C0"/>
                </a:solidFill>
              </a:rPr>
              <a:t>We use the Coventry grid to support attachment concerns </a:t>
            </a:r>
          </a:p>
          <a:p>
            <a:pPr marL="0" indent="0">
              <a:buNone/>
            </a:pPr>
            <a:r>
              <a:rPr lang="en-GB" sz="1800" dirty="0" smtClean="0">
                <a:solidFill>
                  <a:srgbClr val="0070C0"/>
                </a:solidFill>
              </a:rPr>
              <a:t>If we cannot be 100% certain that a child’s needs are just linked to Autism then we will NOT give a diagnosis </a:t>
            </a:r>
          </a:p>
          <a:p>
            <a:pPr marL="0" indent="0">
              <a:buNone/>
            </a:pPr>
            <a:r>
              <a:rPr lang="en-GB" sz="1800" dirty="0" smtClean="0">
                <a:solidFill>
                  <a:srgbClr val="0070C0"/>
                </a:solidFill>
              </a:rPr>
              <a:t>All children have a plan put into place during and at the end of their assessment regardless of whether or</a:t>
            </a:r>
          </a:p>
          <a:p>
            <a:pPr marL="0" indent="0">
              <a:buNone/>
            </a:pPr>
            <a:r>
              <a:rPr lang="en-GB" sz="1800" dirty="0">
                <a:solidFill>
                  <a:srgbClr val="0070C0"/>
                </a:solidFill>
              </a:rPr>
              <a:t>n</a:t>
            </a:r>
            <a:r>
              <a:rPr lang="en-GB" sz="1800" dirty="0" smtClean="0">
                <a:solidFill>
                  <a:srgbClr val="0070C0"/>
                </a:solidFill>
              </a:rPr>
              <a:t>ot they are given a diagnosis of autism. </a:t>
            </a:r>
          </a:p>
        </p:txBody>
      </p:sp>
      <p:pic>
        <p:nvPicPr>
          <p:cNvPr id="4" name="Picture 3">
            <a:extLst>
              <a:ext uri="{FF2B5EF4-FFF2-40B4-BE49-F238E27FC236}">
                <a16:creationId xmlns:a16="http://schemas.microsoft.com/office/drawing/2014/main" id="{6E35D1BD-F504-3C4B-B293-88BE4ED17427}"/>
              </a:ext>
            </a:extLst>
          </p:cNvPr>
          <p:cNvPicPr>
            <a:picLocks noChangeAspect="1"/>
          </p:cNvPicPr>
          <p:nvPr/>
        </p:nvPicPr>
        <p:blipFill>
          <a:blip r:embed="rId2"/>
          <a:stretch>
            <a:fillRect/>
          </a:stretch>
        </p:blipFill>
        <p:spPr>
          <a:xfrm>
            <a:off x="9439599" y="64072"/>
            <a:ext cx="2521961" cy="818797"/>
          </a:xfrm>
          <a:prstGeom prst="rect">
            <a:avLst/>
          </a:prstGeom>
        </p:spPr>
      </p:pic>
      <p:pic>
        <p:nvPicPr>
          <p:cNvPr id="5" name="Picture 4">
            <a:extLst>
              <a:ext uri="{FF2B5EF4-FFF2-40B4-BE49-F238E27FC236}">
                <a16:creationId xmlns:a16="http://schemas.microsoft.com/office/drawing/2014/main" id="{B25D5B2F-54DF-0344-9D9B-484E4B40D47D}"/>
              </a:ext>
            </a:extLst>
          </p:cNvPr>
          <p:cNvPicPr>
            <a:picLocks noChangeAspect="1"/>
          </p:cNvPicPr>
          <p:nvPr/>
        </p:nvPicPr>
        <p:blipFill>
          <a:blip r:embed="rId3"/>
          <a:srcRect/>
          <a:stretch/>
        </p:blipFill>
        <p:spPr>
          <a:xfrm>
            <a:off x="-1" y="6176963"/>
            <a:ext cx="9984829" cy="688429"/>
          </a:xfrm>
          <a:prstGeom prst="rect">
            <a:avLst/>
          </a:prstGeom>
        </p:spPr>
      </p:pic>
      <p:pic>
        <p:nvPicPr>
          <p:cNvPr id="6" name="Picture 2" descr="Sunflower (mathematic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3200" y="5021169"/>
            <a:ext cx="1608083" cy="162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080175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3" y="418170"/>
            <a:ext cx="9144000" cy="2387600"/>
          </a:xfrm>
        </p:spPr>
        <p:txBody>
          <a:bodyPr/>
          <a:lstStyle/>
          <a:p>
            <a:r>
              <a:rPr lang="en-GB" b="1" dirty="0" smtClean="0">
                <a:solidFill>
                  <a:srgbClr val="002060"/>
                </a:solidFill>
              </a:rPr>
              <a:t>ANY QUESTIONS??</a:t>
            </a:r>
            <a:endParaRPr lang="en-GB" b="1" dirty="0">
              <a:solidFill>
                <a:srgbClr val="002060"/>
              </a:solidFill>
            </a:endParaRPr>
          </a:p>
        </p:txBody>
      </p:sp>
      <p:pic>
        <p:nvPicPr>
          <p:cNvPr id="4" name="Picture 3">
            <a:extLst>
              <a:ext uri="{FF2B5EF4-FFF2-40B4-BE49-F238E27FC236}">
                <a16:creationId xmlns:a16="http://schemas.microsoft.com/office/drawing/2014/main" id="{6E35D1BD-F504-3C4B-B293-88BE4ED17427}"/>
              </a:ext>
            </a:extLst>
          </p:cNvPr>
          <p:cNvPicPr>
            <a:picLocks noChangeAspect="1"/>
          </p:cNvPicPr>
          <p:nvPr/>
        </p:nvPicPr>
        <p:blipFill>
          <a:blip r:embed="rId2"/>
          <a:stretch>
            <a:fillRect/>
          </a:stretch>
        </p:blipFill>
        <p:spPr>
          <a:xfrm>
            <a:off x="9212991" y="64072"/>
            <a:ext cx="2748569" cy="892369"/>
          </a:xfrm>
          <a:prstGeom prst="rect">
            <a:avLst/>
          </a:prstGeom>
        </p:spPr>
      </p:pic>
      <p:pic>
        <p:nvPicPr>
          <p:cNvPr id="5" name="Picture 4">
            <a:extLst>
              <a:ext uri="{FF2B5EF4-FFF2-40B4-BE49-F238E27FC236}">
                <a16:creationId xmlns:a16="http://schemas.microsoft.com/office/drawing/2014/main" id="{B25D5B2F-54DF-0344-9D9B-484E4B40D47D}"/>
              </a:ext>
            </a:extLst>
          </p:cNvPr>
          <p:cNvPicPr>
            <a:picLocks noChangeAspect="1"/>
          </p:cNvPicPr>
          <p:nvPr/>
        </p:nvPicPr>
        <p:blipFill>
          <a:blip r:embed="rId3"/>
          <a:srcRect/>
          <a:stretch/>
        </p:blipFill>
        <p:spPr>
          <a:xfrm>
            <a:off x="-1" y="5854262"/>
            <a:ext cx="9984829" cy="1011131"/>
          </a:xfrm>
          <a:prstGeom prst="rect">
            <a:avLst/>
          </a:prstGeom>
        </p:spPr>
      </p:pic>
      <p:pic>
        <p:nvPicPr>
          <p:cNvPr id="6" name="Picture 2" descr="Sunflower (mathematic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7298" y="3159869"/>
            <a:ext cx="3647088" cy="257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28227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MEET THE CAAS TEAM </a:t>
            </a:r>
            <a:endParaRPr lang="en-GB" b="1" dirty="0"/>
          </a:p>
        </p:txBody>
      </p:sp>
      <p:sp>
        <p:nvSpPr>
          <p:cNvPr id="3" name="Content Placeholder 2"/>
          <p:cNvSpPr>
            <a:spLocks noGrp="1"/>
          </p:cNvSpPr>
          <p:nvPr>
            <p:ph idx="1"/>
          </p:nvPr>
        </p:nvSpPr>
        <p:spPr>
          <a:xfrm>
            <a:off x="273269" y="1513490"/>
            <a:ext cx="11688291" cy="5344509"/>
          </a:xfrm>
        </p:spPr>
        <p:txBody>
          <a:bodyPr>
            <a:normAutofit/>
          </a:bodyPr>
          <a:lstStyle/>
          <a:p>
            <a:pPr marL="0" lvl="0" indent="0">
              <a:buClr>
                <a:schemeClr val="tx2"/>
              </a:buClr>
              <a:buNone/>
              <a:defRPr/>
            </a:pPr>
            <a:endPar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endParaRPr>
          </a:p>
          <a:p>
            <a:pPr marL="0" lvl="0" indent="0">
              <a:buClr>
                <a:schemeClr val="tx2"/>
              </a:buClr>
              <a:buNone/>
              <a:defRPr/>
            </a:pP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a:t>
            </a:r>
            <a:endPar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endParaRPr>
          </a:p>
          <a:p>
            <a:pPr marL="0" lvl="0" indent="0">
              <a:buClr>
                <a:schemeClr val="tx2"/>
              </a:buClr>
              <a:buNone/>
              <a:defRPr/>
            </a:pPr>
            <a:endPar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endParaRPr>
          </a:p>
          <a:p>
            <a:pPr marL="0" lvl="0" indent="0">
              <a:buClr>
                <a:schemeClr val="tx2"/>
              </a:buClr>
              <a:buNone/>
              <a:defRPr/>
            </a:pPr>
            <a:endPar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endParaRPr>
          </a:p>
          <a:p>
            <a:pPr marL="0" lvl="0" indent="0">
              <a:buClr>
                <a:schemeClr val="tx2"/>
              </a:buClr>
              <a:buNone/>
              <a:defRPr/>
            </a:pPr>
            <a:endPar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endParaRPr>
          </a:p>
          <a:p>
            <a:pPr marL="0" lvl="0" indent="0">
              <a:buClr>
                <a:schemeClr val="tx2"/>
              </a:buClr>
              <a:buNone/>
              <a:defRPr/>
            </a:pP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MARIA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CATMUR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BECKY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GETHEN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JENNY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DENNIS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BECKY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CARTER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ELLEN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HENRY</a:t>
            </a:r>
            <a:endParaRPr lang="en-GB" sz="1400" dirty="0"/>
          </a:p>
          <a:p>
            <a:pPr marL="0" indent="0">
              <a:buClr>
                <a:schemeClr val="tx2"/>
              </a:buClr>
              <a:buNone/>
              <a:defRPr/>
            </a:pP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SPECIALIST NURSERY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NURSE          SPECIALIST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NURSERY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NURSE         TEAM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LEADER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TEAM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ADMINISRATOR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SPECIALIST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HEALTH VISITOR</a:t>
            </a:r>
          </a:p>
          <a:p>
            <a:pPr marL="0" lvl="0" indent="0">
              <a:buClr>
                <a:schemeClr val="tx2"/>
              </a:buClr>
              <a:buNone/>
              <a:defRPr/>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lvl="0" indent="0">
              <a:buClr>
                <a:schemeClr val="tx2"/>
              </a:buClr>
              <a:buNone/>
              <a:defRPr/>
            </a:pP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NURSE</a:t>
            </a:r>
            <a:endParaRPr lang="en-GB" sz="1400" dirty="0" smtClean="0"/>
          </a:p>
          <a:p>
            <a:pPr lvl="0"/>
            <a:endParaRPr lang="en-GB" sz="1400" dirty="0" smtClean="0"/>
          </a:p>
          <a:p>
            <a:endPar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endParaRPr>
          </a:p>
          <a:p>
            <a:pPr marL="0" lvl="0" indent="0">
              <a:buClr>
                <a:schemeClr val="tx2"/>
              </a:buClr>
              <a:buNone/>
              <a:defRPr/>
            </a:pPr>
            <a:endPar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endParaRPr>
          </a:p>
          <a:p>
            <a:pPr marL="0" lvl="0" indent="0">
              <a:buClr>
                <a:schemeClr val="tx2"/>
              </a:buClr>
              <a:buNone/>
              <a:defRPr/>
            </a:pP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VICKY WESTWOOD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MELANIE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LOWE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KATE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POWELL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LUCY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JENKS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lvl="0" indent="0">
              <a:buClr>
                <a:schemeClr val="tx2"/>
              </a:buClr>
              <a:buNone/>
              <a:defRPr/>
            </a:pP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SPECIALIST NURSERY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NURSE                SPECIALIST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SPEECH AND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SPECIALIST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SPEECH AND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SPECIALIST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OCCUPATIONAL </a:t>
            </a:r>
          </a:p>
          <a:p>
            <a:pPr marL="0" lvl="0" indent="0">
              <a:buClr>
                <a:schemeClr val="tx2"/>
              </a:buClr>
              <a:buNone/>
              <a:defRPr/>
            </a:pP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LANGUAGE </a:t>
            </a:r>
            <a:r>
              <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THERAPIST               LANGUAGE THERAPIST        </a:t>
            </a:r>
            <a:r>
              <a:rPr lang="en-GB" sz="14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              </a:t>
            </a:r>
            <a:r>
              <a:rPr lang="en-GB" sz="1400" b="1" dirty="0" err="1"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rPr>
              <a:t>THERAPIST</a:t>
            </a:r>
            <a:endParaRPr lang="en-GB" sz="1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smtClean="0"/>
              <a:t>Our assessment nursery is at the Sunflower Centre and our office is based at The Ridge Hill Centre </a:t>
            </a:r>
            <a:endParaRPr lang="en-GB" sz="1800" dirty="0"/>
          </a:p>
        </p:txBody>
      </p:sp>
      <p:pic>
        <p:nvPicPr>
          <p:cNvPr id="4" name="Picture 3">
            <a:extLst>
              <a:ext uri="{FF2B5EF4-FFF2-40B4-BE49-F238E27FC236}">
                <a16:creationId xmlns:a16="http://schemas.microsoft.com/office/drawing/2014/main" id="{6E35D1BD-F504-3C4B-B293-88BE4ED17427}"/>
              </a:ext>
            </a:extLst>
          </p:cNvPr>
          <p:cNvPicPr>
            <a:picLocks noChangeAspect="1"/>
          </p:cNvPicPr>
          <p:nvPr/>
        </p:nvPicPr>
        <p:blipFill>
          <a:blip r:embed="rId2"/>
          <a:stretch>
            <a:fillRect/>
          </a:stretch>
        </p:blipFill>
        <p:spPr>
          <a:xfrm>
            <a:off x="8985535" y="64072"/>
            <a:ext cx="2976025" cy="966216"/>
          </a:xfrm>
          <a:prstGeom prst="rect">
            <a:avLst/>
          </a:prstGeom>
        </p:spPr>
      </p:pic>
      <p:pic>
        <p:nvPicPr>
          <p:cNvPr id="5" name="Picture 4" descr="C:\Users\JADennis\AppData\Local\Microsoft\Windows\Temporary Internet Files\Content.Outlook\YNK6QVO6\20181205_09452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60378" y="1717196"/>
            <a:ext cx="1228497" cy="1138468"/>
          </a:xfrm>
          <a:prstGeom prst="rect">
            <a:avLst/>
          </a:prstGeom>
          <a:noFill/>
          <a:ln>
            <a:noFill/>
          </a:ln>
        </p:spPr>
      </p:pic>
      <p:pic>
        <p:nvPicPr>
          <p:cNvPr id="6" name="Picture 5" descr="C:\Users\JADennis\AppData\Local\Microsoft\Windows\Temporary Internet Files\Content.Outlook\YNK6QVO6\20181205_1335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801457" y="1798976"/>
            <a:ext cx="1246447" cy="1091296"/>
          </a:xfrm>
          <a:prstGeom prst="rect">
            <a:avLst/>
          </a:prstGeom>
          <a:noFill/>
          <a:ln>
            <a:noFill/>
          </a:ln>
        </p:spPr>
      </p:pic>
      <p:pic>
        <p:nvPicPr>
          <p:cNvPr id="7" name="Picture 6" descr="C:\Users\JADennis\AppData\Local\Microsoft\Windows\Temporary Internet Files\Content.Outlook\YNK6QVO6\20181205_09425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155732" y="1853084"/>
            <a:ext cx="1246447" cy="1036493"/>
          </a:xfrm>
          <a:prstGeom prst="rect">
            <a:avLst/>
          </a:prstGeom>
          <a:noFill/>
          <a:ln>
            <a:noFill/>
          </a:ln>
        </p:spPr>
      </p:pic>
      <p:pic>
        <p:nvPicPr>
          <p:cNvPr id="8" name="Picture 7" descr="C:\Users\JADennis\AppData\Local\Microsoft\Windows\Temporary Internet Files\Content.Outlook\YNK6QVO6\20181205_09480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840103" y="1834737"/>
            <a:ext cx="1273153" cy="1046480"/>
          </a:xfrm>
          <a:prstGeom prst="rect">
            <a:avLst/>
          </a:prstGeom>
          <a:noFill/>
          <a:ln>
            <a:noFill/>
          </a:ln>
        </p:spPr>
      </p:pic>
      <p:pic>
        <p:nvPicPr>
          <p:cNvPr id="9" name="Picture 8" descr="IMG_0239.jpg"/>
          <p:cNvPicPr/>
          <p:nvPr/>
        </p:nvPicPr>
        <p:blipFill>
          <a:blip r:embed="rId7" r:link="rId8">
            <a:extLst>
              <a:ext uri="{28A0092B-C50C-407E-A947-70E740481C1C}">
                <a14:useLocalDpi xmlns:a14="http://schemas.microsoft.com/office/drawing/2010/main" val="0"/>
              </a:ext>
            </a:extLst>
          </a:blip>
          <a:srcRect/>
          <a:stretch>
            <a:fillRect/>
          </a:stretch>
        </p:blipFill>
        <p:spPr bwMode="auto">
          <a:xfrm rot="5400000">
            <a:off x="9110745" y="1780067"/>
            <a:ext cx="1216749" cy="1099419"/>
          </a:xfrm>
          <a:prstGeom prst="rect">
            <a:avLst/>
          </a:prstGeom>
          <a:noFill/>
          <a:ln>
            <a:noFill/>
          </a:ln>
        </p:spPr>
      </p:pic>
      <p:pic>
        <p:nvPicPr>
          <p:cNvPr id="10" name="Picture 9" descr="C:\Users\JADennis\AppData\Local\Microsoft\Windows\Temporary Internet Files\Content.Outlook\YNK6QVO6\20181206_132958.jpg"/>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322227" y="4098074"/>
            <a:ext cx="1164361" cy="1138469"/>
          </a:xfrm>
          <a:prstGeom prst="rect">
            <a:avLst/>
          </a:prstGeom>
          <a:noFill/>
          <a:ln>
            <a:noFill/>
          </a:ln>
        </p:spPr>
      </p:pic>
      <p:pic>
        <p:nvPicPr>
          <p:cNvPr id="11" name="Picture 10" descr="\\Bob\User$\RCarter\Documents\My Pictures\ML Phot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0830" y="4075332"/>
            <a:ext cx="1160212" cy="1103515"/>
          </a:xfrm>
          <a:prstGeom prst="rect">
            <a:avLst/>
          </a:prstGeom>
          <a:noFill/>
          <a:ln>
            <a:noFill/>
          </a:ln>
        </p:spPr>
      </p:pic>
      <p:pic>
        <p:nvPicPr>
          <p:cNvPr id="12" name="Picture 11" descr="\\Bob\User$\RCarter\Documents\My Pictures\Kate Powell.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86022" y="4142919"/>
            <a:ext cx="1036493" cy="1103515"/>
          </a:xfrm>
          <a:prstGeom prst="rect">
            <a:avLst/>
          </a:prstGeom>
          <a:noFill/>
          <a:ln>
            <a:noFill/>
          </a:ln>
        </p:spPr>
      </p:pic>
      <p:pic>
        <p:nvPicPr>
          <p:cNvPr id="13" name="Picture 12" descr="\\Bob\User$\RCarter\Documents\My Pictures\Lucy Jenks.jpg"/>
          <p:cNvPicPr/>
          <p:nvPr/>
        </p:nvPicPr>
        <p:blipFill>
          <a:blip r:embed="rId12">
            <a:extLst>
              <a:ext uri="{28A0092B-C50C-407E-A947-70E740481C1C}">
                <a14:useLocalDpi xmlns:a14="http://schemas.microsoft.com/office/drawing/2010/main" val="0"/>
              </a:ext>
            </a:extLst>
          </a:blip>
          <a:srcRect/>
          <a:stretch>
            <a:fillRect/>
          </a:stretch>
        </p:blipFill>
        <p:spPr bwMode="auto">
          <a:xfrm>
            <a:off x="7999920" y="4142919"/>
            <a:ext cx="1052888" cy="1203792"/>
          </a:xfrm>
          <a:prstGeom prst="rect">
            <a:avLst/>
          </a:prstGeom>
          <a:noFill/>
          <a:ln>
            <a:noFill/>
          </a:ln>
        </p:spPr>
      </p:pic>
      <p:pic>
        <p:nvPicPr>
          <p:cNvPr id="14" name="Picture 2" descr="Sunflower (mathematics) - Wikipe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51528" y="4487917"/>
            <a:ext cx="1971936" cy="199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11041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2060"/>
                </a:solidFill>
              </a:rPr>
              <a:t>REFERRALS </a:t>
            </a:r>
            <a:endParaRPr lang="en-GB" b="1" dirty="0">
              <a:solidFill>
                <a:srgbClr val="002060"/>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GB" dirty="0" smtClean="0">
                <a:solidFill>
                  <a:srgbClr val="FFFF00"/>
                </a:solidFill>
              </a:rPr>
              <a:t> </a:t>
            </a:r>
            <a:r>
              <a:rPr lang="en-GB" dirty="0" smtClean="0">
                <a:solidFill>
                  <a:srgbClr val="0070C0"/>
                </a:solidFill>
              </a:rPr>
              <a:t>Children under the age of 5</a:t>
            </a:r>
            <a:endParaRPr lang="en-GB" dirty="0">
              <a:solidFill>
                <a:srgbClr val="FFFF00"/>
              </a:solidFill>
            </a:endParaRPr>
          </a:p>
          <a:p>
            <a:pPr>
              <a:buFont typeface="Wingdings" panose="05000000000000000000" pitchFamily="2" charset="2"/>
              <a:buChar char="v"/>
            </a:pPr>
            <a:r>
              <a:rPr lang="en-GB" dirty="0" smtClean="0">
                <a:solidFill>
                  <a:srgbClr val="FFFF00"/>
                </a:solidFill>
              </a:rPr>
              <a:t> </a:t>
            </a:r>
            <a:r>
              <a:rPr lang="en-GB" dirty="0" smtClean="0">
                <a:solidFill>
                  <a:srgbClr val="0070C0"/>
                </a:solidFill>
              </a:rPr>
              <a:t>Dudley GP </a:t>
            </a:r>
            <a:endParaRPr lang="en-GB" dirty="0">
              <a:solidFill>
                <a:srgbClr val="FFFF00"/>
              </a:solidFill>
            </a:endParaRPr>
          </a:p>
          <a:p>
            <a:pPr marL="0" indent="0">
              <a:buNone/>
            </a:pPr>
            <a:endParaRPr lang="en-GB" dirty="0" smtClean="0">
              <a:solidFill>
                <a:srgbClr val="0070C0"/>
              </a:solidFill>
            </a:endParaRPr>
          </a:p>
          <a:p>
            <a:pPr marL="0" indent="0">
              <a:buNone/>
            </a:pPr>
            <a:r>
              <a:rPr lang="en-GB" dirty="0" smtClean="0">
                <a:solidFill>
                  <a:srgbClr val="0070C0"/>
                </a:solidFill>
              </a:rPr>
              <a:t>We accept referrals from:</a:t>
            </a:r>
            <a:endParaRPr lang="en-GB" dirty="0" smtClean="0">
              <a:solidFill>
                <a:srgbClr val="FFFF00"/>
              </a:solidFill>
            </a:endParaRPr>
          </a:p>
          <a:p>
            <a:pPr>
              <a:buFont typeface="Wingdings" panose="05000000000000000000" pitchFamily="2" charset="2"/>
              <a:buChar char="v"/>
            </a:pPr>
            <a:r>
              <a:rPr lang="en-GB" dirty="0">
                <a:solidFill>
                  <a:srgbClr val="FFFF00"/>
                </a:solidFill>
              </a:rPr>
              <a:t> </a:t>
            </a:r>
            <a:r>
              <a:rPr lang="en-GB" dirty="0" smtClean="0">
                <a:solidFill>
                  <a:srgbClr val="0070C0"/>
                </a:solidFill>
              </a:rPr>
              <a:t>Paediatrician </a:t>
            </a:r>
            <a:endParaRPr lang="en-GB" dirty="0" smtClean="0">
              <a:solidFill>
                <a:srgbClr val="FFFF00"/>
              </a:solidFill>
            </a:endParaRPr>
          </a:p>
          <a:p>
            <a:pPr>
              <a:buFont typeface="Wingdings" panose="05000000000000000000" pitchFamily="2" charset="2"/>
              <a:buChar char="v"/>
            </a:pPr>
            <a:r>
              <a:rPr lang="en-GB" dirty="0">
                <a:solidFill>
                  <a:srgbClr val="FFFF00"/>
                </a:solidFill>
              </a:rPr>
              <a:t> </a:t>
            </a:r>
            <a:r>
              <a:rPr lang="en-GB" dirty="0" smtClean="0">
                <a:solidFill>
                  <a:srgbClr val="0070C0"/>
                </a:solidFill>
              </a:rPr>
              <a:t>SPOA – via Health Visitor, GP, Speech therapist, IEYS</a:t>
            </a:r>
            <a:endParaRPr lang="en-GB" dirty="0" smtClean="0">
              <a:solidFill>
                <a:srgbClr val="FFFF00"/>
              </a:solidFill>
            </a:endParaRPr>
          </a:p>
          <a:p>
            <a:pPr>
              <a:buFont typeface="Wingdings" panose="05000000000000000000" pitchFamily="2" charset="2"/>
              <a:buChar char="v"/>
            </a:pPr>
            <a:r>
              <a:rPr lang="en-GB" dirty="0">
                <a:solidFill>
                  <a:srgbClr val="FFFF00"/>
                </a:solidFill>
              </a:rPr>
              <a:t> </a:t>
            </a:r>
            <a:r>
              <a:rPr lang="en-GB" dirty="0" smtClean="0">
                <a:solidFill>
                  <a:srgbClr val="0070C0"/>
                </a:solidFill>
              </a:rPr>
              <a:t>The children must have been seen by Speech, IEYS and be in a nursery to be accepted to CAAS for an autism assessment </a:t>
            </a:r>
            <a:endParaRPr lang="en-GB" dirty="0" smtClean="0">
              <a:solidFill>
                <a:srgbClr val="FFFF00"/>
              </a:solidFill>
            </a:endParaRPr>
          </a:p>
          <a:p>
            <a:pPr marL="0" indent="0">
              <a:buNone/>
            </a:pPr>
            <a:endParaRPr lang="en-GB" dirty="0">
              <a:solidFill>
                <a:srgbClr val="FFFF00"/>
              </a:solidFill>
            </a:endParaRPr>
          </a:p>
        </p:txBody>
      </p:sp>
      <p:pic>
        <p:nvPicPr>
          <p:cNvPr id="4" name="Picture 2" descr="Sunflower (mathematics)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3196" y="4529703"/>
            <a:ext cx="1971936" cy="199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a:extLst>
              <a:ext uri="{FF2B5EF4-FFF2-40B4-BE49-F238E27FC236}">
                <a16:creationId xmlns:a16="http://schemas.microsoft.com/office/drawing/2014/main" id="{6E35D1BD-F504-3C4B-B293-88BE4ED17427}"/>
              </a:ext>
            </a:extLst>
          </p:cNvPr>
          <p:cNvPicPr>
            <a:picLocks noChangeAspect="1"/>
          </p:cNvPicPr>
          <p:nvPr/>
        </p:nvPicPr>
        <p:blipFill>
          <a:blip r:embed="rId3"/>
          <a:stretch>
            <a:fillRect/>
          </a:stretch>
        </p:blipFill>
        <p:spPr>
          <a:xfrm>
            <a:off x="8985535" y="64072"/>
            <a:ext cx="2976025" cy="966216"/>
          </a:xfrm>
          <a:prstGeom prst="rect">
            <a:avLst/>
          </a:prstGeom>
        </p:spPr>
      </p:pic>
      <p:pic>
        <p:nvPicPr>
          <p:cNvPr id="6" name="Picture 5">
            <a:extLst>
              <a:ext uri="{FF2B5EF4-FFF2-40B4-BE49-F238E27FC236}">
                <a16:creationId xmlns:a16="http://schemas.microsoft.com/office/drawing/2014/main" id="{B25D5B2F-54DF-0344-9D9B-484E4B40D47D}"/>
              </a:ext>
            </a:extLst>
          </p:cNvPr>
          <p:cNvPicPr>
            <a:picLocks noChangeAspect="1"/>
          </p:cNvPicPr>
          <p:nvPr/>
        </p:nvPicPr>
        <p:blipFill>
          <a:blip r:embed="rId4"/>
          <a:srcRect/>
          <a:stretch/>
        </p:blipFill>
        <p:spPr>
          <a:xfrm>
            <a:off x="0" y="5649449"/>
            <a:ext cx="9989624" cy="1215944"/>
          </a:xfrm>
          <a:prstGeom prst="rect">
            <a:avLst/>
          </a:prstGeom>
        </p:spPr>
      </p:pic>
    </p:spTree>
    <p:extLst>
      <p:ext uri="{BB962C8B-B14F-4D97-AF65-F5344CB8AC3E}">
        <p14:creationId xmlns:p14="http://schemas.microsoft.com/office/powerpoint/2010/main" val="1414022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52" y="268326"/>
            <a:ext cx="11362928" cy="1122655"/>
          </a:xfrm>
        </p:spPr>
        <p:txBody>
          <a:bodyPr>
            <a:normAutofit fontScale="90000"/>
          </a:bodyPr>
          <a:lstStyle/>
          <a:p>
            <a:pPr algn="ctr"/>
            <a:r>
              <a:rPr lang="en-GB" b="1" dirty="0" smtClean="0">
                <a:solidFill>
                  <a:srgbClr val="002060"/>
                </a:solidFill>
              </a:rPr>
              <a:t>CAAS AUTISM ASSESSMENT PATHWAY</a:t>
            </a:r>
            <a:br>
              <a:rPr lang="en-GB" b="1" dirty="0" smtClean="0">
                <a:solidFill>
                  <a:srgbClr val="002060"/>
                </a:solidFill>
              </a:rPr>
            </a:br>
            <a:r>
              <a:rPr lang="en-GB" sz="1800" b="1" dirty="0" smtClean="0">
                <a:solidFill>
                  <a:srgbClr val="0070C0"/>
                </a:solidFill>
              </a:rPr>
              <a:t>We complete multidisciplinary autism assessments following the National NICE guidance (CG128)</a:t>
            </a:r>
            <a:br>
              <a:rPr lang="en-GB" sz="1800" b="1" dirty="0" smtClean="0">
                <a:solidFill>
                  <a:srgbClr val="0070C0"/>
                </a:solidFill>
              </a:rPr>
            </a:br>
            <a:r>
              <a:rPr lang="en-GB" sz="1800" b="1" dirty="0" smtClean="0">
                <a:solidFill>
                  <a:srgbClr val="0070C0"/>
                </a:solidFill>
              </a:rPr>
              <a:t> </a:t>
            </a:r>
            <a:r>
              <a:rPr lang="en-GB" sz="1200" b="1" dirty="0" smtClean="0">
                <a:solidFill>
                  <a:srgbClr val="0070C0"/>
                </a:solidFill>
              </a:rPr>
              <a:t>(AUTISM SPECTRUM DISORDER IN UNDER 19S:RECOGNITION, REFERRAL AND DIAGNOSIS 2017)</a:t>
            </a:r>
            <a:r>
              <a:rPr lang="en-GB" b="1" dirty="0" smtClean="0">
                <a:solidFill>
                  <a:srgbClr val="002060"/>
                </a:solidFill>
              </a:rPr>
              <a:t> </a:t>
            </a:r>
            <a:endParaRPr lang="en-GB" b="1" dirty="0">
              <a:solidFill>
                <a:srgbClr val="002060"/>
              </a:solidFill>
            </a:endParaRPr>
          </a:p>
        </p:txBody>
      </p:sp>
      <p:sp>
        <p:nvSpPr>
          <p:cNvPr id="3" name="Content Placeholder 2"/>
          <p:cNvSpPr>
            <a:spLocks noGrp="1"/>
          </p:cNvSpPr>
          <p:nvPr>
            <p:ph idx="1"/>
          </p:nvPr>
        </p:nvSpPr>
        <p:spPr>
          <a:xfrm>
            <a:off x="126125" y="1492470"/>
            <a:ext cx="11719034" cy="5474412"/>
          </a:xfrm>
        </p:spPr>
        <p:txBody>
          <a:bodyPr/>
          <a:lstStyle/>
          <a:p>
            <a:pPr>
              <a:buFont typeface="Wingdings" panose="05000000000000000000" pitchFamily="2" charset="2"/>
              <a:buChar char="v"/>
            </a:pPr>
            <a:r>
              <a:rPr lang="en-GB" dirty="0" smtClean="0">
                <a:solidFill>
                  <a:srgbClr val="FFFF00"/>
                </a:solidFill>
              </a:rPr>
              <a:t> </a:t>
            </a:r>
            <a:r>
              <a:rPr lang="en-GB" sz="1800" dirty="0" smtClean="0">
                <a:solidFill>
                  <a:srgbClr val="0070C0"/>
                </a:solidFill>
              </a:rPr>
              <a:t>Initial appointment given within 12 weeks of receipt of referral </a:t>
            </a:r>
            <a:endParaRPr lang="en-GB" sz="1800" dirty="0" smtClean="0">
              <a:solidFill>
                <a:srgbClr val="FFFF00"/>
              </a:solidFill>
            </a:endParaRPr>
          </a:p>
          <a:p>
            <a:pPr>
              <a:buFont typeface="Wingdings" panose="05000000000000000000" pitchFamily="2" charset="2"/>
              <a:buChar char="v"/>
            </a:pPr>
            <a:r>
              <a:rPr lang="en-GB" sz="1800" dirty="0">
                <a:solidFill>
                  <a:srgbClr val="FFFF00"/>
                </a:solidFill>
              </a:rPr>
              <a:t> </a:t>
            </a:r>
            <a:r>
              <a:rPr lang="en-GB" sz="1800" dirty="0" smtClean="0">
                <a:solidFill>
                  <a:srgbClr val="0070C0"/>
                </a:solidFill>
              </a:rPr>
              <a:t>Initial appointment over telephone or face to face </a:t>
            </a:r>
            <a:endParaRPr lang="en-GB" sz="1800" dirty="0">
              <a:solidFill>
                <a:srgbClr val="FFFF00"/>
              </a:solidFill>
            </a:endParaRPr>
          </a:p>
          <a:p>
            <a:pPr>
              <a:buFont typeface="Wingdings" panose="05000000000000000000" pitchFamily="2" charset="2"/>
              <a:buChar char="v"/>
            </a:pPr>
            <a:r>
              <a:rPr lang="en-GB" sz="1800" dirty="0" smtClean="0">
                <a:solidFill>
                  <a:srgbClr val="FFFF00"/>
                </a:solidFill>
              </a:rPr>
              <a:t> </a:t>
            </a:r>
            <a:r>
              <a:rPr lang="en-GB" sz="1800" dirty="0" smtClean="0">
                <a:solidFill>
                  <a:srgbClr val="0070C0"/>
                </a:solidFill>
              </a:rPr>
              <a:t>Observations in nursery/school</a:t>
            </a:r>
            <a:endParaRPr lang="en-GB" sz="1800" dirty="0">
              <a:solidFill>
                <a:srgbClr val="FFFF00"/>
              </a:solidFill>
            </a:endParaRPr>
          </a:p>
          <a:p>
            <a:pPr>
              <a:buFont typeface="Wingdings" panose="05000000000000000000" pitchFamily="2" charset="2"/>
              <a:buChar char="v"/>
            </a:pPr>
            <a:r>
              <a:rPr lang="en-GB" sz="1800" dirty="0" smtClean="0">
                <a:solidFill>
                  <a:srgbClr val="FFFF00"/>
                </a:solidFill>
              </a:rPr>
              <a:t> </a:t>
            </a:r>
            <a:r>
              <a:rPr lang="en-GB" sz="1800" dirty="0" smtClean="0">
                <a:solidFill>
                  <a:srgbClr val="0070C0"/>
                </a:solidFill>
              </a:rPr>
              <a:t>Home visit </a:t>
            </a:r>
            <a:endParaRPr lang="en-GB" sz="1800" dirty="0" smtClean="0">
              <a:solidFill>
                <a:srgbClr val="FFFF00"/>
              </a:solidFill>
            </a:endParaRPr>
          </a:p>
          <a:p>
            <a:pPr>
              <a:buFont typeface="Wingdings" panose="05000000000000000000" pitchFamily="2" charset="2"/>
              <a:buChar char="v"/>
            </a:pPr>
            <a:r>
              <a:rPr lang="en-GB" sz="1800" dirty="0">
                <a:solidFill>
                  <a:srgbClr val="FFFF00"/>
                </a:solidFill>
              </a:rPr>
              <a:t> </a:t>
            </a:r>
            <a:r>
              <a:rPr lang="en-GB" sz="1800" dirty="0" smtClean="0">
                <a:solidFill>
                  <a:srgbClr val="0070C0"/>
                </a:solidFill>
              </a:rPr>
              <a:t>ADOS (if required)</a:t>
            </a:r>
            <a:endParaRPr lang="en-GB" sz="1800" dirty="0" smtClean="0">
              <a:solidFill>
                <a:srgbClr val="FFFF00"/>
              </a:solidFill>
            </a:endParaRPr>
          </a:p>
          <a:p>
            <a:pPr>
              <a:buFont typeface="Wingdings" panose="05000000000000000000" pitchFamily="2" charset="2"/>
              <a:buChar char="v"/>
            </a:pPr>
            <a:r>
              <a:rPr lang="en-GB" sz="1800" dirty="0">
                <a:solidFill>
                  <a:srgbClr val="FFFF00"/>
                </a:solidFill>
              </a:rPr>
              <a:t> </a:t>
            </a:r>
            <a:r>
              <a:rPr lang="en-GB" sz="1800" dirty="0" smtClean="0">
                <a:solidFill>
                  <a:srgbClr val="0070C0"/>
                </a:solidFill>
              </a:rPr>
              <a:t>Sunflower Nursery sessions </a:t>
            </a:r>
            <a:endParaRPr lang="en-GB" sz="1800" dirty="0" smtClean="0">
              <a:solidFill>
                <a:srgbClr val="FFFF00"/>
              </a:solidFill>
            </a:endParaRPr>
          </a:p>
          <a:p>
            <a:pPr>
              <a:buFont typeface="Wingdings" panose="05000000000000000000" pitchFamily="2" charset="2"/>
              <a:buChar char="v"/>
            </a:pPr>
            <a:r>
              <a:rPr lang="en-GB" sz="1800" dirty="0">
                <a:solidFill>
                  <a:srgbClr val="FFFF00"/>
                </a:solidFill>
              </a:rPr>
              <a:t> </a:t>
            </a:r>
            <a:r>
              <a:rPr lang="en-GB" sz="1800" dirty="0" smtClean="0">
                <a:solidFill>
                  <a:srgbClr val="0070C0"/>
                </a:solidFill>
              </a:rPr>
              <a:t>MDT meeting with all professionals </a:t>
            </a:r>
            <a:endParaRPr lang="en-GB" sz="1800" dirty="0" smtClean="0">
              <a:solidFill>
                <a:srgbClr val="FFFF00"/>
              </a:solidFill>
            </a:endParaRPr>
          </a:p>
          <a:p>
            <a:pPr>
              <a:buFont typeface="Wingdings" panose="05000000000000000000" pitchFamily="2" charset="2"/>
              <a:buChar char="v"/>
            </a:pPr>
            <a:r>
              <a:rPr lang="en-GB" sz="1800" dirty="0">
                <a:solidFill>
                  <a:srgbClr val="FFFF00"/>
                </a:solidFill>
              </a:rPr>
              <a:t> </a:t>
            </a:r>
            <a:r>
              <a:rPr lang="en-GB" sz="1800" dirty="0" smtClean="0">
                <a:solidFill>
                  <a:srgbClr val="0070C0"/>
                </a:solidFill>
              </a:rPr>
              <a:t>Parent feedback appointment </a:t>
            </a:r>
            <a:endParaRPr lang="en-GB" sz="1800" dirty="0" smtClean="0">
              <a:solidFill>
                <a:srgbClr val="FFFF00"/>
              </a:solidFill>
            </a:endParaRPr>
          </a:p>
          <a:p>
            <a:pPr>
              <a:buFont typeface="Wingdings" panose="05000000000000000000" pitchFamily="2" charset="2"/>
              <a:buChar char="v"/>
            </a:pPr>
            <a:r>
              <a:rPr lang="en-GB" sz="1800" dirty="0">
                <a:solidFill>
                  <a:srgbClr val="FFFF00"/>
                </a:solidFill>
              </a:rPr>
              <a:t> </a:t>
            </a:r>
            <a:r>
              <a:rPr lang="en-GB" sz="1800" dirty="0" smtClean="0">
                <a:solidFill>
                  <a:srgbClr val="0070C0"/>
                </a:solidFill>
              </a:rPr>
              <a:t>6 week post diagnosis follow up telephone call </a:t>
            </a:r>
          </a:p>
          <a:p>
            <a:pPr marL="0" indent="0">
              <a:buNone/>
            </a:pPr>
            <a:r>
              <a:rPr lang="en-GB" sz="1800" dirty="0" smtClean="0">
                <a:solidFill>
                  <a:srgbClr val="0070C0"/>
                </a:solidFill>
              </a:rPr>
              <a:t>We aim to support out families throughout the autism assessment and so will refer to other services </a:t>
            </a:r>
          </a:p>
          <a:p>
            <a:pPr marL="0" indent="0">
              <a:buNone/>
            </a:pPr>
            <a:r>
              <a:rPr lang="en-GB" sz="1800" dirty="0" smtClean="0">
                <a:solidFill>
                  <a:srgbClr val="FFC000"/>
                </a:solidFill>
              </a:rPr>
              <a:t>OUR ASSESSMENTS CURRENTLY TAKE 12-18 MONTHS FROM FIRST APPOINTMENT TO DIAGNOSIS MEETING</a:t>
            </a:r>
          </a:p>
        </p:txBody>
      </p:sp>
      <p:pic>
        <p:nvPicPr>
          <p:cNvPr id="4" name="Picture 3">
            <a:extLst>
              <a:ext uri="{FF2B5EF4-FFF2-40B4-BE49-F238E27FC236}">
                <a16:creationId xmlns:a16="http://schemas.microsoft.com/office/drawing/2014/main" id="{6E35D1BD-F504-3C4B-B293-88BE4ED17427}"/>
              </a:ext>
            </a:extLst>
          </p:cNvPr>
          <p:cNvPicPr>
            <a:picLocks noChangeAspect="1"/>
          </p:cNvPicPr>
          <p:nvPr/>
        </p:nvPicPr>
        <p:blipFill>
          <a:blip r:embed="rId2"/>
          <a:stretch>
            <a:fillRect/>
          </a:stretch>
        </p:blipFill>
        <p:spPr>
          <a:xfrm>
            <a:off x="9616966" y="64072"/>
            <a:ext cx="2344594" cy="761211"/>
          </a:xfrm>
          <a:prstGeom prst="rect">
            <a:avLst/>
          </a:prstGeom>
        </p:spPr>
      </p:pic>
      <p:pic>
        <p:nvPicPr>
          <p:cNvPr id="5" name="Picture 4">
            <a:extLst>
              <a:ext uri="{FF2B5EF4-FFF2-40B4-BE49-F238E27FC236}">
                <a16:creationId xmlns:a16="http://schemas.microsoft.com/office/drawing/2014/main" id="{B25D5B2F-54DF-0344-9D9B-484E4B40D47D}"/>
              </a:ext>
            </a:extLst>
          </p:cNvPr>
          <p:cNvPicPr>
            <a:picLocks noChangeAspect="1"/>
          </p:cNvPicPr>
          <p:nvPr/>
        </p:nvPicPr>
        <p:blipFill>
          <a:blip r:embed="rId3"/>
          <a:srcRect/>
          <a:stretch/>
        </p:blipFill>
        <p:spPr>
          <a:xfrm>
            <a:off x="0" y="6117021"/>
            <a:ext cx="9989624" cy="748372"/>
          </a:xfrm>
          <a:prstGeom prst="rect">
            <a:avLst/>
          </a:prstGeom>
        </p:spPr>
      </p:pic>
      <p:pic>
        <p:nvPicPr>
          <p:cNvPr id="6" name="Picture 2" descr="Sunflower (mathematic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0064" y="4737794"/>
            <a:ext cx="1971936" cy="199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900028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MDT meetings </a:t>
            </a:r>
            <a:endParaRPr lang="en-GB" b="1" dirty="0"/>
          </a:p>
        </p:txBody>
      </p:sp>
      <p:sp>
        <p:nvSpPr>
          <p:cNvPr id="3" name="Content Placeholder 2"/>
          <p:cNvSpPr>
            <a:spLocks noGrp="1"/>
          </p:cNvSpPr>
          <p:nvPr>
            <p:ph idx="1"/>
          </p:nvPr>
        </p:nvSpPr>
        <p:spPr>
          <a:xfrm>
            <a:off x="409903" y="1690688"/>
            <a:ext cx="11361683" cy="4486275"/>
          </a:xfrm>
        </p:spPr>
        <p:txBody>
          <a:bodyPr/>
          <a:lstStyle/>
          <a:p>
            <a:pPr>
              <a:buFont typeface="Wingdings" panose="05000000000000000000" pitchFamily="2" charset="2"/>
              <a:buChar char="v"/>
            </a:pPr>
            <a:r>
              <a:rPr lang="en-GB" dirty="0" smtClean="0">
                <a:solidFill>
                  <a:srgbClr val="0070C0"/>
                </a:solidFill>
              </a:rPr>
              <a:t>We invite all professionals involved with the child to attend their MDT meeting.</a:t>
            </a:r>
          </a:p>
          <a:p>
            <a:pPr>
              <a:buFont typeface="Wingdings" panose="05000000000000000000" pitchFamily="2" charset="2"/>
              <a:buChar char="v"/>
            </a:pPr>
            <a:r>
              <a:rPr lang="en-GB" dirty="0" smtClean="0">
                <a:solidFill>
                  <a:srgbClr val="0070C0"/>
                </a:solidFill>
              </a:rPr>
              <a:t>They take place over TEAMS</a:t>
            </a:r>
          </a:p>
          <a:p>
            <a:pPr>
              <a:buFont typeface="Wingdings" panose="05000000000000000000" pitchFamily="2" charset="2"/>
              <a:buChar char="v"/>
            </a:pPr>
            <a:r>
              <a:rPr lang="en-GB" dirty="0" smtClean="0">
                <a:solidFill>
                  <a:srgbClr val="0070C0"/>
                </a:solidFill>
              </a:rPr>
              <a:t>We send questionnaires out to settings so if they cannot attend then these  can be returned and we then have evidence from them to share at the MDT meeting</a:t>
            </a:r>
          </a:p>
          <a:p>
            <a:pPr>
              <a:buFont typeface="Wingdings" panose="05000000000000000000" pitchFamily="2" charset="2"/>
              <a:buChar char="v"/>
            </a:pPr>
            <a:r>
              <a:rPr lang="en-GB" dirty="0" smtClean="0">
                <a:solidFill>
                  <a:srgbClr val="0070C0"/>
                </a:solidFill>
              </a:rPr>
              <a:t>We go through the ICD11 autism diagnostic criteria from the </a:t>
            </a:r>
          </a:p>
          <a:p>
            <a:pPr marL="0" indent="0">
              <a:buNone/>
            </a:pPr>
            <a:r>
              <a:rPr lang="en-GB" dirty="0" smtClean="0">
                <a:solidFill>
                  <a:srgbClr val="0070C0"/>
                </a:solidFill>
              </a:rPr>
              <a:t>   World Health Organisation </a:t>
            </a:r>
          </a:p>
          <a:p>
            <a:pPr>
              <a:buFont typeface="Wingdings" panose="05000000000000000000" pitchFamily="2" charset="2"/>
              <a:buChar char="v"/>
            </a:pPr>
            <a:r>
              <a:rPr lang="en-GB" dirty="0">
                <a:solidFill>
                  <a:srgbClr val="0070C0"/>
                </a:solidFill>
              </a:rPr>
              <a:t> </a:t>
            </a:r>
            <a:r>
              <a:rPr lang="en-GB" dirty="0" smtClean="0">
                <a:solidFill>
                  <a:srgbClr val="0070C0"/>
                </a:solidFill>
              </a:rPr>
              <a:t>We always then feedback to parents within 48 hours </a:t>
            </a:r>
          </a:p>
        </p:txBody>
      </p:sp>
      <p:pic>
        <p:nvPicPr>
          <p:cNvPr id="4" name="Picture 3">
            <a:extLst>
              <a:ext uri="{FF2B5EF4-FFF2-40B4-BE49-F238E27FC236}">
                <a16:creationId xmlns:a16="http://schemas.microsoft.com/office/drawing/2014/main" id="{6E35D1BD-F504-3C4B-B293-88BE4ED17427}"/>
              </a:ext>
            </a:extLst>
          </p:cNvPr>
          <p:cNvPicPr>
            <a:picLocks noChangeAspect="1"/>
          </p:cNvPicPr>
          <p:nvPr/>
        </p:nvPicPr>
        <p:blipFill>
          <a:blip r:embed="rId2"/>
          <a:stretch>
            <a:fillRect/>
          </a:stretch>
        </p:blipFill>
        <p:spPr>
          <a:xfrm>
            <a:off x="9277732" y="64072"/>
            <a:ext cx="2683828" cy="871349"/>
          </a:xfrm>
          <a:prstGeom prst="rect">
            <a:avLst/>
          </a:prstGeom>
        </p:spPr>
      </p:pic>
      <p:pic>
        <p:nvPicPr>
          <p:cNvPr id="5" name="Picture 4">
            <a:extLst>
              <a:ext uri="{FF2B5EF4-FFF2-40B4-BE49-F238E27FC236}">
                <a16:creationId xmlns:a16="http://schemas.microsoft.com/office/drawing/2014/main" id="{B25D5B2F-54DF-0344-9D9B-484E4B40D47D}"/>
              </a:ext>
            </a:extLst>
          </p:cNvPr>
          <p:cNvPicPr>
            <a:picLocks noChangeAspect="1"/>
          </p:cNvPicPr>
          <p:nvPr/>
        </p:nvPicPr>
        <p:blipFill>
          <a:blip r:embed="rId3"/>
          <a:srcRect/>
          <a:stretch/>
        </p:blipFill>
        <p:spPr>
          <a:xfrm>
            <a:off x="-1" y="6176963"/>
            <a:ext cx="10268607" cy="688430"/>
          </a:xfrm>
          <a:prstGeom prst="rect">
            <a:avLst/>
          </a:prstGeom>
        </p:spPr>
      </p:pic>
      <p:pic>
        <p:nvPicPr>
          <p:cNvPr id="7" name="Picture 2" descr="Sunflower (mathematic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9348" y="4653711"/>
            <a:ext cx="1971936" cy="199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864187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83" y="365125"/>
            <a:ext cx="10964917" cy="1325563"/>
          </a:xfrm>
        </p:spPr>
        <p:txBody>
          <a:bodyPr>
            <a:normAutofit/>
          </a:bodyPr>
          <a:lstStyle/>
          <a:p>
            <a:r>
              <a:rPr lang="en-GB" sz="3200" b="1" dirty="0" smtClean="0"/>
              <a:t>ICD 11 AUTISM SPECTRUM DISORDER DIAGNOSTIC CRITERIA </a:t>
            </a:r>
            <a:endParaRPr lang="en-GB" sz="3200" b="1" dirty="0"/>
          </a:p>
        </p:txBody>
      </p:sp>
      <p:sp>
        <p:nvSpPr>
          <p:cNvPr id="3" name="Content Placeholder 2"/>
          <p:cNvSpPr>
            <a:spLocks noGrp="1"/>
          </p:cNvSpPr>
          <p:nvPr>
            <p:ph idx="1"/>
          </p:nvPr>
        </p:nvSpPr>
        <p:spPr>
          <a:xfrm>
            <a:off x="388883" y="1387366"/>
            <a:ext cx="11487807" cy="4789597"/>
          </a:xfrm>
        </p:spPr>
        <p:txBody>
          <a:bodyPr>
            <a:normAutofit fontScale="92500" lnSpcReduction="10000"/>
          </a:bodyPr>
          <a:lstStyle/>
          <a:p>
            <a:pPr marL="0" indent="0">
              <a:buNone/>
            </a:pPr>
            <a:r>
              <a:rPr lang="en-GB" b="1" dirty="0" smtClean="0"/>
              <a:t>Essential </a:t>
            </a:r>
            <a:r>
              <a:rPr lang="en-GB" b="1" dirty="0"/>
              <a:t>(Required) </a:t>
            </a:r>
            <a:r>
              <a:rPr lang="en-GB" b="1" dirty="0" smtClean="0"/>
              <a:t>Features</a:t>
            </a:r>
          </a:p>
          <a:p>
            <a:pPr marL="0" indent="0">
              <a:buNone/>
            </a:pPr>
            <a:r>
              <a:rPr lang="en-GB" b="1" dirty="0" smtClean="0"/>
              <a:t>SECTION A:</a:t>
            </a:r>
          </a:p>
          <a:p>
            <a:pPr marL="457200" indent="-457200">
              <a:buFont typeface="+mj-lt"/>
              <a:buAutoNum type="arabicPeriod"/>
            </a:pPr>
            <a:r>
              <a:rPr lang="en-GB" sz="2200" dirty="0" smtClean="0">
                <a:solidFill>
                  <a:srgbClr val="0070C0"/>
                </a:solidFill>
              </a:rPr>
              <a:t>Understanding </a:t>
            </a:r>
            <a:r>
              <a:rPr lang="en-GB" sz="2200" dirty="0">
                <a:solidFill>
                  <a:srgbClr val="0070C0"/>
                </a:solidFill>
              </a:rPr>
              <a:t>of, interest in, or inappropriate responses to the verbal or non-verbal social communications of </a:t>
            </a:r>
            <a:r>
              <a:rPr lang="en-GB" sz="2200" dirty="0" smtClean="0">
                <a:solidFill>
                  <a:srgbClr val="0070C0"/>
                </a:solidFill>
              </a:rPr>
              <a:t>others.</a:t>
            </a:r>
          </a:p>
          <a:p>
            <a:pPr marL="457200" indent="-457200">
              <a:buFont typeface="+mj-lt"/>
              <a:buAutoNum type="arabicPeriod"/>
            </a:pPr>
            <a:r>
              <a:rPr lang="en-GB" sz="2200" dirty="0" smtClean="0">
                <a:solidFill>
                  <a:srgbClr val="0070C0"/>
                </a:solidFill>
              </a:rPr>
              <a:t>Integration </a:t>
            </a:r>
            <a:r>
              <a:rPr lang="en-GB" sz="2200" dirty="0">
                <a:solidFill>
                  <a:srgbClr val="0070C0"/>
                </a:solidFill>
              </a:rPr>
              <a:t>of spoken language with typical complimentary non-verbal cues, such as eye contact, gestures, facial expressions and body language. These non-verbal behaviours may also be reduced in frequency or </a:t>
            </a:r>
            <a:r>
              <a:rPr lang="en-GB" sz="2200" dirty="0" smtClean="0">
                <a:solidFill>
                  <a:srgbClr val="0070C0"/>
                </a:solidFill>
              </a:rPr>
              <a:t>intensity.</a:t>
            </a:r>
          </a:p>
          <a:p>
            <a:pPr marL="457200" indent="-457200">
              <a:buFont typeface="+mj-lt"/>
              <a:buAutoNum type="arabicPeriod"/>
            </a:pPr>
            <a:r>
              <a:rPr lang="en-GB" sz="2200" dirty="0" smtClean="0">
                <a:solidFill>
                  <a:srgbClr val="0070C0"/>
                </a:solidFill>
              </a:rPr>
              <a:t>Understanding </a:t>
            </a:r>
            <a:r>
              <a:rPr lang="en-GB" sz="2200" dirty="0">
                <a:solidFill>
                  <a:srgbClr val="0070C0"/>
                </a:solidFill>
              </a:rPr>
              <a:t>and use of language in social contexts and ability to initiate and sustain reciprocal social </a:t>
            </a:r>
            <a:r>
              <a:rPr lang="en-GB" sz="2200" dirty="0" smtClean="0">
                <a:solidFill>
                  <a:srgbClr val="0070C0"/>
                </a:solidFill>
              </a:rPr>
              <a:t>conversations.</a:t>
            </a:r>
          </a:p>
          <a:p>
            <a:pPr marL="457200" indent="-457200">
              <a:buFont typeface="+mj-lt"/>
              <a:buAutoNum type="arabicPeriod"/>
            </a:pPr>
            <a:r>
              <a:rPr lang="en-GB" sz="2200" dirty="0" smtClean="0">
                <a:solidFill>
                  <a:srgbClr val="0070C0"/>
                </a:solidFill>
              </a:rPr>
              <a:t>Social </a:t>
            </a:r>
            <a:r>
              <a:rPr lang="en-GB" sz="2200" dirty="0">
                <a:solidFill>
                  <a:srgbClr val="0070C0"/>
                </a:solidFill>
              </a:rPr>
              <a:t>awareness, leading to behaviour that is not appropriately modulated according to the social </a:t>
            </a:r>
            <a:r>
              <a:rPr lang="en-GB" sz="2200" dirty="0" smtClean="0">
                <a:solidFill>
                  <a:srgbClr val="0070C0"/>
                </a:solidFill>
              </a:rPr>
              <a:t>context.</a:t>
            </a:r>
          </a:p>
          <a:p>
            <a:pPr marL="457200" indent="-457200">
              <a:buFont typeface="+mj-lt"/>
              <a:buAutoNum type="arabicPeriod"/>
            </a:pPr>
            <a:r>
              <a:rPr lang="en-GB" sz="2200" dirty="0" smtClean="0">
                <a:solidFill>
                  <a:srgbClr val="0070C0"/>
                </a:solidFill>
              </a:rPr>
              <a:t>Ability </a:t>
            </a:r>
            <a:r>
              <a:rPr lang="en-GB" sz="2200" dirty="0">
                <a:solidFill>
                  <a:srgbClr val="0070C0"/>
                </a:solidFill>
              </a:rPr>
              <a:t>to imagine and respond to the feelings, emotional states, and attitudes of </a:t>
            </a:r>
            <a:r>
              <a:rPr lang="en-GB" sz="2200" dirty="0" smtClean="0">
                <a:solidFill>
                  <a:srgbClr val="0070C0"/>
                </a:solidFill>
              </a:rPr>
              <a:t>others.</a:t>
            </a:r>
          </a:p>
          <a:p>
            <a:pPr marL="457200" indent="-457200">
              <a:buFont typeface="+mj-lt"/>
              <a:buAutoNum type="arabicPeriod"/>
            </a:pPr>
            <a:r>
              <a:rPr lang="en-GB" sz="2200" dirty="0" smtClean="0">
                <a:solidFill>
                  <a:srgbClr val="0070C0"/>
                </a:solidFill>
              </a:rPr>
              <a:t>Mutual </a:t>
            </a:r>
            <a:r>
              <a:rPr lang="en-GB" sz="2200" dirty="0">
                <a:solidFill>
                  <a:srgbClr val="0070C0"/>
                </a:solidFill>
              </a:rPr>
              <a:t>sharing of interests.</a:t>
            </a:r>
          </a:p>
          <a:p>
            <a:pPr marL="457200" indent="-457200">
              <a:buFont typeface="+mj-lt"/>
              <a:buAutoNum type="arabicPeriod"/>
            </a:pPr>
            <a:r>
              <a:rPr lang="en-GB" sz="2200" dirty="0">
                <a:solidFill>
                  <a:srgbClr val="0070C0"/>
                </a:solidFill>
              </a:rPr>
              <a:t>Ability to make and sustain typical peer relationships</a:t>
            </a:r>
          </a:p>
        </p:txBody>
      </p:sp>
      <p:pic>
        <p:nvPicPr>
          <p:cNvPr id="4" name="Picture 3">
            <a:extLst>
              <a:ext uri="{FF2B5EF4-FFF2-40B4-BE49-F238E27FC236}">
                <a16:creationId xmlns:a16="http://schemas.microsoft.com/office/drawing/2014/main" id="{6E35D1BD-F504-3C4B-B293-88BE4ED17427}"/>
              </a:ext>
            </a:extLst>
          </p:cNvPr>
          <p:cNvPicPr>
            <a:picLocks noChangeAspect="1"/>
          </p:cNvPicPr>
          <p:nvPr/>
        </p:nvPicPr>
        <p:blipFill>
          <a:blip r:embed="rId2"/>
          <a:stretch>
            <a:fillRect/>
          </a:stretch>
        </p:blipFill>
        <p:spPr>
          <a:xfrm>
            <a:off x="9879724" y="64072"/>
            <a:ext cx="2081836" cy="675903"/>
          </a:xfrm>
          <a:prstGeom prst="rect">
            <a:avLst/>
          </a:prstGeom>
        </p:spPr>
      </p:pic>
      <p:pic>
        <p:nvPicPr>
          <p:cNvPr id="5" name="Picture 4">
            <a:extLst>
              <a:ext uri="{FF2B5EF4-FFF2-40B4-BE49-F238E27FC236}">
                <a16:creationId xmlns:a16="http://schemas.microsoft.com/office/drawing/2014/main" id="{B25D5B2F-54DF-0344-9D9B-484E4B40D47D}"/>
              </a:ext>
            </a:extLst>
          </p:cNvPr>
          <p:cNvPicPr>
            <a:picLocks noChangeAspect="1"/>
          </p:cNvPicPr>
          <p:nvPr/>
        </p:nvPicPr>
        <p:blipFill>
          <a:blip r:embed="rId3"/>
          <a:srcRect/>
          <a:stretch/>
        </p:blipFill>
        <p:spPr>
          <a:xfrm>
            <a:off x="-1" y="6053959"/>
            <a:ext cx="9984829" cy="811434"/>
          </a:xfrm>
          <a:prstGeom prst="rect">
            <a:avLst/>
          </a:prstGeom>
        </p:spPr>
      </p:pic>
      <p:pic>
        <p:nvPicPr>
          <p:cNvPr id="6" name="Picture 2" descr="Sunflower (mathematic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0428" y="5139559"/>
            <a:ext cx="1490855" cy="150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229943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90" y="365125"/>
            <a:ext cx="11059510" cy="1095813"/>
          </a:xfrm>
        </p:spPr>
        <p:txBody>
          <a:bodyPr>
            <a:normAutofit/>
          </a:bodyPr>
          <a:lstStyle/>
          <a:p>
            <a:r>
              <a:rPr lang="en-GB" sz="2800" b="1" dirty="0"/>
              <a:t>ICD 11 AUTISM SPECTRUM DISORDER DIAGNOSTIC CRITERIA </a:t>
            </a:r>
            <a:r>
              <a:rPr lang="en-GB" sz="2800" b="1" dirty="0" smtClean="0"/>
              <a:t/>
            </a:r>
            <a:br>
              <a:rPr lang="en-GB" sz="2800" b="1" dirty="0" smtClean="0"/>
            </a:br>
            <a:r>
              <a:rPr lang="en-GB" sz="2800" b="1" dirty="0" smtClean="0"/>
              <a:t>CONTINUED…</a:t>
            </a:r>
            <a:endParaRPr lang="en-GB" sz="2800" b="1" dirty="0"/>
          </a:p>
        </p:txBody>
      </p:sp>
      <p:sp>
        <p:nvSpPr>
          <p:cNvPr id="3" name="Content Placeholder 2"/>
          <p:cNvSpPr>
            <a:spLocks noGrp="1"/>
          </p:cNvSpPr>
          <p:nvPr>
            <p:ph idx="1"/>
          </p:nvPr>
        </p:nvSpPr>
        <p:spPr>
          <a:xfrm>
            <a:off x="294289" y="1355834"/>
            <a:ext cx="11698013" cy="5360276"/>
          </a:xfrm>
        </p:spPr>
        <p:txBody>
          <a:bodyPr>
            <a:normAutofit fontScale="92500" lnSpcReduction="20000"/>
          </a:bodyPr>
          <a:lstStyle/>
          <a:p>
            <a:pPr marL="0" indent="0">
              <a:buNone/>
            </a:pPr>
            <a:r>
              <a:rPr lang="en-GB" b="1" dirty="0" smtClean="0"/>
              <a:t>SECTION B:</a:t>
            </a:r>
            <a:endParaRPr lang="en-GB" b="1" dirty="0" smtClean="0">
              <a:effectLst/>
            </a:endParaRPr>
          </a:p>
          <a:p>
            <a:pPr marL="914400" lvl="1" indent="-457200">
              <a:buFont typeface="+mj-lt"/>
              <a:buAutoNum type="arabicPeriod"/>
            </a:pPr>
            <a:r>
              <a:rPr lang="en-GB" dirty="0">
                <a:solidFill>
                  <a:srgbClr val="0070C0"/>
                </a:solidFill>
              </a:rPr>
              <a:t>Lack of adaptability to new experiences and circumstances, with associated distress, that can be evoked by trivial changes to a familiar environment or in response to unanticipated events.</a:t>
            </a:r>
          </a:p>
          <a:p>
            <a:pPr marL="914400" lvl="1" indent="-457200">
              <a:buFont typeface="+mj-lt"/>
              <a:buAutoNum type="arabicPeriod"/>
            </a:pPr>
            <a:r>
              <a:rPr lang="en-GB" dirty="0">
                <a:solidFill>
                  <a:srgbClr val="0070C0"/>
                </a:solidFill>
              </a:rPr>
              <a:t>Inflexible adherence to particular routines; for example, these may be geographic such as following familiar routes, or may require precise timing such as mealtimes or transport.</a:t>
            </a:r>
          </a:p>
          <a:p>
            <a:pPr marL="914400" lvl="1" indent="-457200">
              <a:buFont typeface="+mj-lt"/>
              <a:buAutoNum type="arabicPeriod"/>
            </a:pPr>
            <a:r>
              <a:rPr lang="en-GB" dirty="0">
                <a:solidFill>
                  <a:srgbClr val="0070C0"/>
                </a:solidFill>
              </a:rPr>
              <a:t>Excessive adherence to rules (e.g., when playing games).</a:t>
            </a:r>
          </a:p>
          <a:p>
            <a:pPr marL="914400" lvl="1" indent="-457200">
              <a:buFont typeface="+mj-lt"/>
              <a:buAutoNum type="arabicPeriod"/>
            </a:pPr>
            <a:r>
              <a:rPr lang="en-GB" dirty="0">
                <a:solidFill>
                  <a:srgbClr val="0070C0"/>
                </a:solidFill>
              </a:rPr>
              <a:t>Excessive and persistent ritualized patterns of behaviour (e.g., preoccupation with lining up or sorting objects in a particular way) that serve no apparent external purpose.</a:t>
            </a:r>
          </a:p>
          <a:p>
            <a:pPr marL="914400" lvl="1" indent="-457200">
              <a:buFont typeface="+mj-lt"/>
              <a:buAutoNum type="arabicPeriod"/>
            </a:pPr>
            <a:r>
              <a:rPr lang="en-GB" dirty="0">
                <a:solidFill>
                  <a:srgbClr val="0070C0"/>
                </a:solidFill>
              </a:rPr>
              <a:t>Repetitive and stereotyped motor movements, such as whole body movements (e.g., rocking), atypical gait (e.g., walking on tiptoes), unusual hand or finger movements and posturing. These behaviours are particularly common during early childhood.</a:t>
            </a:r>
          </a:p>
          <a:p>
            <a:pPr marL="914400" lvl="1" indent="-457200">
              <a:buFont typeface="+mj-lt"/>
              <a:buAutoNum type="arabicPeriod"/>
            </a:pPr>
            <a:r>
              <a:rPr lang="en-GB" dirty="0">
                <a:solidFill>
                  <a:srgbClr val="0070C0"/>
                </a:solidFill>
              </a:rPr>
              <a:t>Persistent preoccupation with one or more special interests, parts of objects, or specific types of stimuli (including media) or an unusually strong attachment to particular objects (excluding typical comforters).</a:t>
            </a:r>
          </a:p>
          <a:p>
            <a:pPr marL="914400" lvl="1" indent="-457200">
              <a:buFont typeface="+mj-lt"/>
              <a:buAutoNum type="arabicPeriod"/>
            </a:pPr>
            <a:r>
              <a:rPr lang="en-GB" dirty="0">
                <a:solidFill>
                  <a:srgbClr val="0070C0"/>
                </a:solidFill>
              </a:rPr>
              <a:t>Lifelong excessive and persistent hypersensitivity or hyposensitivity to sensory stimuli or unusual interest in a sensory stimulus, which may include actual or anticipated sounds, light, textures (especially clothing and food), odours and tastes, heat, cold, or pain.</a:t>
            </a:r>
          </a:p>
          <a:p>
            <a:pPr marL="514350" indent="-514350">
              <a:buFont typeface="+mj-lt"/>
              <a:buAutoNum type="arabicPeriod"/>
            </a:pPr>
            <a:endParaRPr lang="en-GB" dirty="0">
              <a:solidFill>
                <a:srgbClr val="0070C0"/>
              </a:solidFill>
            </a:endParaRPr>
          </a:p>
        </p:txBody>
      </p:sp>
      <p:pic>
        <p:nvPicPr>
          <p:cNvPr id="4" name="Picture 3">
            <a:extLst>
              <a:ext uri="{FF2B5EF4-FFF2-40B4-BE49-F238E27FC236}">
                <a16:creationId xmlns:a16="http://schemas.microsoft.com/office/drawing/2014/main" id="{6E35D1BD-F504-3C4B-B293-88BE4ED17427}"/>
              </a:ext>
            </a:extLst>
          </p:cNvPr>
          <p:cNvPicPr>
            <a:picLocks noChangeAspect="1"/>
          </p:cNvPicPr>
          <p:nvPr/>
        </p:nvPicPr>
        <p:blipFill>
          <a:blip r:embed="rId2"/>
          <a:stretch>
            <a:fillRect/>
          </a:stretch>
        </p:blipFill>
        <p:spPr>
          <a:xfrm>
            <a:off x="9439599" y="64072"/>
            <a:ext cx="2521961" cy="818797"/>
          </a:xfrm>
          <a:prstGeom prst="rect">
            <a:avLst/>
          </a:prstGeom>
        </p:spPr>
      </p:pic>
      <p:pic>
        <p:nvPicPr>
          <p:cNvPr id="5" name="Picture 4">
            <a:extLst>
              <a:ext uri="{FF2B5EF4-FFF2-40B4-BE49-F238E27FC236}">
                <a16:creationId xmlns:a16="http://schemas.microsoft.com/office/drawing/2014/main" id="{B25D5B2F-54DF-0344-9D9B-484E4B40D47D}"/>
              </a:ext>
            </a:extLst>
          </p:cNvPr>
          <p:cNvPicPr>
            <a:picLocks noChangeAspect="1"/>
          </p:cNvPicPr>
          <p:nvPr/>
        </p:nvPicPr>
        <p:blipFill>
          <a:blip r:embed="rId3"/>
          <a:srcRect/>
          <a:stretch/>
        </p:blipFill>
        <p:spPr>
          <a:xfrm>
            <a:off x="-1" y="6190593"/>
            <a:ext cx="9984829" cy="674800"/>
          </a:xfrm>
          <a:prstGeom prst="rect">
            <a:avLst/>
          </a:prstGeom>
        </p:spPr>
      </p:pic>
      <p:pic>
        <p:nvPicPr>
          <p:cNvPr id="6" name="Picture 2" descr="Sunflower (mathematic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2081" y="5873704"/>
            <a:ext cx="1240221" cy="91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860895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28" y="365125"/>
            <a:ext cx="11122572" cy="1325563"/>
          </a:xfrm>
        </p:spPr>
        <p:txBody>
          <a:bodyPr/>
          <a:lstStyle/>
          <a:p>
            <a:r>
              <a:rPr lang="en-GB" b="1" dirty="0" smtClean="0"/>
              <a:t>ICD 11 CONTINUED…</a:t>
            </a:r>
            <a:endParaRPr lang="en-GB" b="1" dirty="0"/>
          </a:p>
        </p:txBody>
      </p:sp>
      <p:sp>
        <p:nvSpPr>
          <p:cNvPr id="3" name="Content Placeholder 2"/>
          <p:cNvSpPr>
            <a:spLocks noGrp="1"/>
          </p:cNvSpPr>
          <p:nvPr>
            <p:ph idx="1"/>
          </p:nvPr>
        </p:nvSpPr>
        <p:spPr>
          <a:xfrm>
            <a:off x="157655" y="1397876"/>
            <a:ext cx="11196145" cy="4779087"/>
          </a:xfrm>
        </p:spPr>
        <p:txBody>
          <a:bodyPr>
            <a:normAutofit fontScale="77500" lnSpcReduction="20000"/>
          </a:bodyPr>
          <a:lstStyle/>
          <a:p>
            <a:pPr marL="0" indent="0">
              <a:buNone/>
            </a:pPr>
            <a:r>
              <a:rPr lang="en-GB" b="1" dirty="0"/>
              <a:t>Additional Clinical Features (non-essential)</a:t>
            </a:r>
            <a:r>
              <a:rPr lang="en-GB" dirty="0"/>
              <a:t>:</a:t>
            </a:r>
          </a:p>
          <a:p>
            <a:pPr marL="457200" indent="-457200">
              <a:buFont typeface="+mj-lt"/>
              <a:buAutoNum type="arabicPeriod"/>
            </a:pPr>
            <a:r>
              <a:rPr lang="en-GB" sz="2300" dirty="0">
                <a:solidFill>
                  <a:srgbClr val="0070C0"/>
                </a:solidFill>
              </a:rPr>
              <a:t>Common symptom presentations of Autism Spectrum Disorder in young children are parental or caregiver concerns about intellectual or other developmental delays (e.g., problems in language and motor coordination). </a:t>
            </a:r>
            <a:endParaRPr lang="en-GB" sz="2300" dirty="0" smtClean="0">
              <a:solidFill>
                <a:srgbClr val="0070C0"/>
              </a:solidFill>
            </a:endParaRPr>
          </a:p>
          <a:p>
            <a:pPr marL="457200" lvl="0" indent="-457200">
              <a:buFont typeface="+mj-lt"/>
              <a:buAutoNum type="arabicPeriod"/>
            </a:pPr>
            <a:r>
              <a:rPr lang="en-GB" sz="2300" dirty="0">
                <a:solidFill>
                  <a:srgbClr val="0070C0"/>
                </a:solidFill>
              </a:rPr>
              <a:t>Pragmatic language difficulties may manifest as an overly literal understanding of others’ speech, speech that lacks normal prosody and emotional tone and therefore appears monotonous, lack of awareness of the appropriateness of their choice of language in particular social contexts, or pedantic precision in the use of language.</a:t>
            </a:r>
          </a:p>
          <a:p>
            <a:pPr marL="457200" lvl="0" indent="-457200">
              <a:buFont typeface="+mj-lt"/>
              <a:buAutoNum type="arabicPeriod"/>
            </a:pPr>
            <a:r>
              <a:rPr lang="en-GB" sz="2300" dirty="0">
                <a:solidFill>
                  <a:srgbClr val="0070C0"/>
                </a:solidFill>
              </a:rPr>
              <a:t>Social naiveté, especially during adolescence, can lead to exploitation by others, a risk that may be enhanced by the use of social media without adequate supervision.</a:t>
            </a:r>
          </a:p>
          <a:p>
            <a:pPr marL="457200" lvl="0" indent="-457200">
              <a:buFont typeface="+mj-lt"/>
              <a:buAutoNum type="arabicPeriod"/>
            </a:pPr>
            <a:r>
              <a:rPr lang="en-GB" sz="2300" dirty="0">
                <a:solidFill>
                  <a:srgbClr val="0070C0"/>
                </a:solidFill>
              </a:rPr>
              <a:t>Profiles of specific cognitive skills in Autism Spectrum Disorder as measured by standardized assessments may show striking and unusual patterns of strengths and weaknesses that are highly variable from individual to individual. These deficits can affect learning and adaptive functioning to a greater extent than would be predicted from the overall scores on measures of verbal and non-verbal intelligence.</a:t>
            </a:r>
          </a:p>
          <a:p>
            <a:pPr marL="457200" lvl="0" indent="-457200">
              <a:buFont typeface="+mj-lt"/>
              <a:buAutoNum type="arabicPeriod"/>
            </a:pPr>
            <a:r>
              <a:rPr lang="en-GB" sz="2300" dirty="0">
                <a:solidFill>
                  <a:srgbClr val="0070C0"/>
                </a:solidFill>
              </a:rPr>
              <a:t>Self-injurious behaviours (e.g., hitting one’s face, head banging) occur more often in individuals with co-occurring Disorder of Intellectual Development</a:t>
            </a:r>
            <a:r>
              <a:rPr lang="en-GB" sz="2300" dirty="0" smtClean="0">
                <a:solidFill>
                  <a:srgbClr val="0070C0"/>
                </a:solidFill>
              </a:rPr>
              <a:t>.</a:t>
            </a:r>
          </a:p>
          <a:p>
            <a:pPr marL="457200" indent="-457200">
              <a:buFont typeface="+mj-lt"/>
              <a:buAutoNum type="arabicPeriod"/>
            </a:pPr>
            <a:r>
              <a:rPr lang="en-GB" sz="2300" dirty="0">
                <a:solidFill>
                  <a:srgbClr val="0070C0"/>
                </a:solidFill>
              </a:rPr>
              <a:t>Some individuals with Autism Spectrum Disorder are capable of functioning adequately by making an exceptional effort to compensate for their symptoms during childhood, adolescence or adulthood. Such sustained effort, which may be more typical of affected females, can have a deleterious impact on mental health and well-being.</a:t>
            </a:r>
          </a:p>
          <a:p>
            <a:pPr marL="457200" lvl="0" indent="-457200">
              <a:buFont typeface="+mj-lt"/>
              <a:buAutoNum type="arabicPeriod"/>
            </a:pPr>
            <a:endParaRPr lang="en-GB" sz="2300" dirty="0">
              <a:solidFill>
                <a:srgbClr val="0070C0"/>
              </a:solidFill>
            </a:endParaRPr>
          </a:p>
          <a:p>
            <a:pPr marL="0" indent="0">
              <a:buNone/>
            </a:pPr>
            <a:endParaRPr lang="en-GB" dirty="0"/>
          </a:p>
        </p:txBody>
      </p:sp>
      <p:pic>
        <p:nvPicPr>
          <p:cNvPr id="4" name="Picture 3">
            <a:extLst>
              <a:ext uri="{FF2B5EF4-FFF2-40B4-BE49-F238E27FC236}">
                <a16:creationId xmlns:a16="http://schemas.microsoft.com/office/drawing/2014/main" id="{6E35D1BD-F504-3C4B-B293-88BE4ED17427}"/>
              </a:ext>
            </a:extLst>
          </p:cNvPr>
          <p:cNvPicPr>
            <a:picLocks noChangeAspect="1"/>
          </p:cNvPicPr>
          <p:nvPr/>
        </p:nvPicPr>
        <p:blipFill>
          <a:blip r:embed="rId2"/>
          <a:stretch>
            <a:fillRect/>
          </a:stretch>
        </p:blipFill>
        <p:spPr>
          <a:xfrm>
            <a:off x="9439599" y="64072"/>
            <a:ext cx="2521961" cy="818797"/>
          </a:xfrm>
          <a:prstGeom prst="rect">
            <a:avLst/>
          </a:prstGeom>
        </p:spPr>
      </p:pic>
      <p:pic>
        <p:nvPicPr>
          <p:cNvPr id="5" name="Picture 4">
            <a:extLst>
              <a:ext uri="{FF2B5EF4-FFF2-40B4-BE49-F238E27FC236}">
                <a16:creationId xmlns:a16="http://schemas.microsoft.com/office/drawing/2014/main" id="{B25D5B2F-54DF-0344-9D9B-484E4B40D47D}"/>
              </a:ext>
            </a:extLst>
          </p:cNvPr>
          <p:cNvPicPr>
            <a:picLocks noChangeAspect="1"/>
          </p:cNvPicPr>
          <p:nvPr/>
        </p:nvPicPr>
        <p:blipFill>
          <a:blip r:embed="rId3"/>
          <a:srcRect/>
          <a:stretch/>
        </p:blipFill>
        <p:spPr>
          <a:xfrm>
            <a:off x="-1" y="6001407"/>
            <a:ext cx="9984829" cy="863986"/>
          </a:xfrm>
          <a:prstGeom prst="rect">
            <a:avLst/>
          </a:prstGeom>
        </p:spPr>
      </p:pic>
      <p:pic>
        <p:nvPicPr>
          <p:cNvPr id="6" name="Picture 2" descr="Sunflower (mathematic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3846" y="5486400"/>
            <a:ext cx="1255381" cy="12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389086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365125"/>
            <a:ext cx="10975428" cy="1325563"/>
          </a:xfrm>
        </p:spPr>
        <p:txBody>
          <a:bodyPr/>
          <a:lstStyle/>
          <a:p>
            <a:r>
              <a:rPr lang="en-GB" b="1" dirty="0" smtClean="0"/>
              <a:t>OCCUPATIONAL THERAPY SUPPORT</a:t>
            </a:r>
            <a:endParaRPr lang="en-GB" b="1" dirty="0"/>
          </a:p>
        </p:txBody>
      </p:sp>
      <p:sp>
        <p:nvSpPr>
          <p:cNvPr id="3" name="Content Placeholder 2"/>
          <p:cNvSpPr>
            <a:spLocks noGrp="1"/>
          </p:cNvSpPr>
          <p:nvPr>
            <p:ph idx="1"/>
          </p:nvPr>
        </p:nvSpPr>
        <p:spPr>
          <a:xfrm>
            <a:off x="378371" y="1471448"/>
            <a:ext cx="11424745" cy="4705515"/>
          </a:xfrm>
        </p:spPr>
        <p:txBody>
          <a:bodyPr/>
          <a:lstStyle/>
          <a:p>
            <a:pPr marL="0" indent="0">
              <a:buNone/>
            </a:pPr>
            <a:endParaRPr lang="en-GB" dirty="0" smtClean="0">
              <a:solidFill>
                <a:srgbClr val="0070C0"/>
              </a:solidFill>
            </a:endParaRPr>
          </a:p>
          <a:p>
            <a:pPr>
              <a:buFont typeface="Wingdings" panose="05000000000000000000" pitchFamily="2" charset="2"/>
              <a:buChar char="v"/>
            </a:pPr>
            <a:r>
              <a:rPr lang="en-GB" sz="3600" dirty="0" smtClean="0">
                <a:solidFill>
                  <a:srgbClr val="0070C0"/>
                </a:solidFill>
              </a:rPr>
              <a:t>SENSORY WORKSHOPS </a:t>
            </a:r>
          </a:p>
          <a:p>
            <a:pPr>
              <a:buFont typeface="Wingdings" panose="05000000000000000000" pitchFamily="2" charset="2"/>
              <a:buChar char="v"/>
            </a:pPr>
            <a:r>
              <a:rPr lang="en-GB" sz="3600" dirty="0">
                <a:solidFill>
                  <a:srgbClr val="0070C0"/>
                </a:solidFill>
              </a:rPr>
              <a:t> </a:t>
            </a:r>
            <a:r>
              <a:rPr lang="en-GB" sz="3600" dirty="0" smtClean="0">
                <a:solidFill>
                  <a:srgbClr val="0070C0"/>
                </a:solidFill>
              </a:rPr>
              <a:t>SELECTIVE EATING WORKSHOPS </a:t>
            </a:r>
          </a:p>
          <a:p>
            <a:pPr>
              <a:buFont typeface="Wingdings" panose="05000000000000000000" pitchFamily="2" charset="2"/>
              <a:buChar char="v"/>
            </a:pPr>
            <a:r>
              <a:rPr lang="en-GB" sz="3600" dirty="0">
                <a:solidFill>
                  <a:srgbClr val="0070C0"/>
                </a:solidFill>
              </a:rPr>
              <a:t> </a:t>
            </a:r>
            <a:r>
              <a:rPr lang="en-GB" sz="3600" dirty="0" smtClean="0">
                <a:solidFill>
                  <a:srgbClr val="0070C0"/>
                </a:solidFill>
              </a:rPr>
              <a:t>TELEPHONE REVIEW APPOINTMENTS </a:t>
            </a:r>
          </a:p>
          <a:p>
            <a:pPr>
              <a:buFont typeface="Wingdings" panose="05000000000000000000" pitchFamily="2" charset="2"/>
              <a:buChar char="v"/>
            </a:pPr>
            <a:r>
              <a:rPr lang="en-GB" sz="3600" dirty="0">
                <a:solidFill>
                  <a:srgbClr val="0070C0"/>
                </a:solidFill>
              </a:rPr>
              <a:t> </a:t>
            </a:r>
            <a:r>
              <a:rPr lang="en-GB" sz="3600" dirty="0" smtClean="0">
                <a:solidFill>
                  <a:srgbClr val="0070C0"/>
                </a:solidFill>
              </a:rPr>
              <a:t>FACE TO FACE ASSESSMENTS </a:t>
            </a:r>
            <a:endParaRPr lang="en-GB" sz="3600" dirty="0">
              <a:solidFill>
                <a:srgbClr val="0070C0"/>
              </a:solidFill>
            </a:endParaRPr>
          </a:p>
        </p:txBody>
      </p:sp>
      <p:pic>
        <p:nvPicPr>
          <p:cNvPr id="4" name="Picture 3">
            <a:extLst>
              <a:ext uri="{FF2B5EF4-FFF2-40B4-BE49-F238E27FC236}">
                <a16:creationId xmlns:a16="http://schemas.microsoft.com/office/drawing/2014/main" id="{6E35D1BD-F504-3C4B-B293-88BE4ED17427}"/>
              </a:ext>
            </a:extLst>
          </p:cNvPr>
          <p:cNvPicPr>
            <a:picLocks noChangeAspect="1"/>
          </p:cNvPicPr>
          <p:nvPr/>
        </p:nvPicPr>
        <p:blipFill>
          <a:blip r:embed="rId2"/>
          <a:stretch>
            <a:fillRect/>
          </a:stretch>
        </p:blipFill>
        <p:spPr>
          <a:xfrm>
            <a:off x="9439599" y="64072"/>
            <a:ext cx="2521961" cy="818797"/>
          </a:xfrm>
          <a:prstGeom prst="rect">
            <a:avLst/>
          </a:prstGeom>
        </p:spPr>
      </p:pic>
      <p:pic>
        <p:nvPicPr>
          <p:cNvPr id="5" name="Picture 4">
            <a:extLst>
              <a:ext uri="{FF2B5EF4-FFF2-40B4-BE49-F238E27FC236}">
                <a16:creationId xmlns:a16="http://schemas.microsoft.com/office/drawing/2014/main" id="{B25D5B2F-54DF-0344-9D9B-484E4B40D47D}"/>
              </a:ext>
            </a:extLst>
          </p:cNvPr>
          <p:cNvPicPr>
            <a:picLocks noChangeAspect="1"/>
          </p:cNvPicPr>
          <p:nvPr/>
        </p:nvPicPr>
        <p:blipFill>
          <a:blip r:embed="rId3"/>
          <a:srcRect/>
          <a:stretch/>
        </p:blipFill>
        <p:spPr>
          <a:xfrm>
            <a:off x="-1" y="6053959"/>
            <a:ext cx="9984829" cy="811434"/>
          </a:xfrm>
          <a:prstGeom prst="rect">
            <a:avLst/>
          </a:prstGeom>
        </p:spPr>
      </p:pic>
      <p:pic>
        <p:nvPicPr>
          <p:cNvPr id="6" name="Picture 2" descr="Sunflower (mathematic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3200" y="5021169"/>
            <a:ext cx="1608083" cy="162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153696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1124</Words>
  <Application>Microsoft Office PowerPoint</Application>
  <PresentationFormat>Widescreen</PresentationFormat>
  <Paragraphs>94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 CHILDREN’S AUTISM   ASSESSMENT SERVICE  ( (AUTISM ASSESSMENT SERVICE FOR CHILDREN UNDER 5 YEARS OLD  IN THE DUDLEY BOROUGH) </vt:lpstr>
      <vt:lpstr>MEET THE CAAS TEAM </vt:lpstr>
      <vt:lpstr>REFERRALS </vt:lpstr>
      <vt:lpstr>CAAS AUTISM ASSESSMENT PATHWAY We complete multidisciplinary autism assessments following the National NICE guidance (CG128)  (AUTISM SPECTRUM DISORDER IN UNDER 19S:RECOGNITION, REFERRAL AND DIAGNOSIS 2017) </vt:lpstr>
      <vt:lpstr>MDT meetings </vt:lpstr>
      <vt:lpstr>ICD 11 AUTISM SPECTRUM DISORDER DIAGNOSTIC CRITERIA </vt:lpstr>
      <vt:lpstr>ICD 11 AUTISM SPECTRUM DISORDER DIAGNOSTIC CRITERIA  CONTINUED…</vt:lpstr>
      <vt:lpstr>ICD 11 CONTINUED…</vt:lpstr>
      <vt:lpstr>OCCUPATIONAL THERAPY SUPPORT</vt:lpstr>
      <vt:lpstr>OTHER THINGS TO CONSIDER</vt:lpstr>
      <vt:lpstr>ANY QUESTIONS??</vt:lpstr>
    </vt:vector>
  </TitlesOfParts>
  <Company>BCPFT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AUTISM   ASSESSMENT SERVICE  ( (AUTISM ASSESSMENT SERVICE FOR CHILDREN UNDER 5 YEARS OLD  IN THE DUDLEY BOROUGH)</dc:title>
  <dc:creator>Dennis Jenny</dc:creator>
  <cp:lastModifiedBy>Dennis Jenny</cp:lastModifiedBy>
  <cp:revision>11</cp:revision>
  <dcterms:created xsi:type="dcterms:W3CDTF">2023-05-13T10:33:48Z</dcterms:created>
  <dcterms:modified xsi:type="dcterms:W3CDTF">2023-05-13T11:33:41Z</dcterms:modified>
</cp:coreProperties>
</file>