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324" r:id="rId5"/>
    <p:sldId id="293" r:id="rId6"/>
    <p:sldId id="328" r:id="rId7"/>
    <p:sldId id="295" r:id="rId8"/>
    <p:sldId id="331" r:id="rId9"/>
    <p:sldId id="329" r:id="rId10"/>
    <p:sldId id="333" r:id="rId11"/>
    <p:sldId id="291" r:id="rId12"/>
    <p:sldId id="298" r:id="rId13"/>
    <p:sldId id="300" r:id="rId14"/>
    <p:sldId id="302" r:id="rId15"/>
    <p:sldId id="325" r:id="rId16"/>
    <p:sldId id="326"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j Lagan" initials="RL" lastIdx="2" clrIdx="0">
    <p:extLst>
      <p:ext uri="{19B8F6BF-5375-455C-9EA6-DF929625EA0E}">
        <p15:presenceInfo xmlns:p15="http://schemas.microsoft.com/office/powerpoint/2012/main" userId="S-1-5-21-527237240-1844823847-839522115-26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AC4669-422D-41C8-B8F9-395748C98ECF}" v="15" dt="2020-11-10T16:25:29.906"/>
    <p1510:client id="{89FCA9C4-6C34-80FA-AA02-5B90C18B3BB8}" v="1021" dt="2020-11-10T17:07:13.8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65691" autoAdjust="0"/>
  </p:normalViewPr>
  <p:slideViewPr>
    <p:cSldViewPr snapToGrid="0">
      <p:cViewPr varScale="1">
        <p:scale>
          <a:sx n="75" d="100"/>
          <a:sy n="75" d="100"/>
        </p:scale>
        <p:origin x="1776" y="7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E9D789-974C-4F72-AE92-FB38D7B7C6CE}" type="datetimeFigureOut">
              <a:rPr lang="en-GB" smtClean="0"/>
              <a:t>31/05/2023</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939229-D9EB-4931-86E7-86486D738A3F}" type="slidenum">
              <a:rPr lang="en-GB" smtClean="0"/>
              <a:t>‹#›</a:t>
            </a:fld>
            <a:endParaRPr lang="en-GB" dirty="0"/>
          </a:p>
        </p:txBody>
      </p:sp>
    </p:spTree>
    <p:extLst>
      <p:ext uri="{BB962C8B-B14F-4D97-AF65-F5344CB8AC3E}">
        <p14:creationId xmlns:p14="http://schemas.microsoft.com/office/powerpoint/2010/main" val="1562934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Timing</a:t>
            </a:r>
            <a:r>
              <a:rPr lang="en-GB" baseline="0" dirty="0" smtClean="0"/>
              <a:t> 30 s</a:t>
            </a:r>
          </a:p>
        </p:txBody>
      </p:sp>
      <p:sp>
        <p:nvSpPr>
          <p:cNvPr id="4" name="Slide Number Placeholder 3"/>
          <p:cNvSpPr>
            <a:spLocks noGrp="1"/>
          </p:cNvSpPr>
          <p:nvPr>
            <p:ph type="sldNum" sz="quarter" idx="10"/>
          </p:nvPr>
        </p:nvSpPr>
        <p:spPr/>
        <p:txBody>
          <a:bodyPr/>
          <a:lstStyle/>
          <a:p>
            <a:fld id="{4E939229-D9EB-4931-86E7-86486D738A3F}" type="slidenum">
              <a:rPr lang="en-GB" smtClean="0"/>
              <a:t>1</a:t>
            </a:fld>
            <a:endParaRPr lang="en-GB" dirty="0"/>
          </a:p>
        </p:txBody>
      </p:sp>
    </p:spTree>
    <p:extLst>
      <p:ext uri="{BB962C8B-B14F-4D97-AF65-F5344CB8AC3E}">
        <p14:creationId xmlns:p14="http://schemas.microsoft.com/office/powerpoint/2010/main" val="3069154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700" dirty="0" smtClean="0">
                <a:latin typeface="Arial" panose="020B0604020202020204" pitchFamily="34" charset="0"/>
                <a:cs typeface="Arial" panose="020B0604020202020204" pitchFamily="34" charset="0"/>
              </a:rPr>
              <a:t>TIMING 25S</a:t>
            </a:r>
          </a:p>
          <a:p>
            <a:pPr marL="0" indent="0">
              <a:buFont typeface="Arial" panose="020B0604020202020204" pitchFamily="34" charset="0"/>
              <a:buNone/>
            </a:pPr>
            <a:r>
              <a:rPr lang="en-GB" sz="700" dirty="0" smtClean="0">
                <a:latin typeface="Arial" panose="020B0604020202020204" pitchFamily="34" charset="0"/>
                <a:cs typeface="Arial" panose="020B0604020202020204" pitchFamily="34" charset="0"/>
              </a:rPr>
              <a:t>RUNNING TIME 12 MIN.25</a:t>
            </a:r>
          </a:p>
          <a:p>
            <a:pPr marL="457200" indent="-457200">
              <a:buFont typeface="Arial" panose="020B0604020202020204" pitchFamily="34" charset="0"/>
              <a:buChar char="•"/>
            </a:pPr>
            <a:r>
              <a:rPr lang="en-GB" sz="700" dirty="0" smtClean="0">
                <a:latin typeface="Arial" panose="020B0604020202020204" pitchFamily="34" charset="0"/>
                <a:cs typeface="Arial" panose="020B0604020202020204" pitchFamily="34" charset="0"/>
              </a:rPr>
              <a:t>Proactively engaging with a range of communities across the Black country </a:t>
            </a:r>
          </a:p>
          <a:p>
            <a:pPr marL="457200" indent="-457200">
              <a:buFont typeface="Arial" panose="020B0604020202020204" pitchFamily="34" charset="0"/>
              <a:buChar char="•"/>
            </a:pPr>
            <a:endParaRPr lang="en-GB" sz="7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700" dirty="0" smtClean="0">
                <a:latin typeface="Arial" panose="020B0604020202020204" pitchFamily="34" charset="0"/>
                <a:cs typeface="Arial" panose="020B0604020202020204" pitchFamily="34" charset="0"/>
              </a:rPr>
              <a:t>Aim to engage communities who typically find it difficult to access rape and sexual violence support</a:t>
            </a:r>
            <a:endParaRPr lang="en-GB" sz="700" dirty="0" smtClean="0"/>
          </a:p>
          <a:p>
            <a:endParaRPr lang="en-GB" dirty="0"/>
          </a:p>
        </p:txBody>
      </p:sp>
      <p:sp>
        <p:nvSpPr>
          <p:cNvPr id="4" name="Slide Number Placeholder 3"/>
          <p:cNvSpPr>
            <a:spLocks noGrp="1"/>
          </p:cNvSpPr>
          <p:nvPr>
            <p:ph type="sldNum" sz="quarter" idx="10"/>
          </p:nvPr>
        </p:nvSpPr>
        <p:spPr/>
        <p:txBody>
          <a:bodyPr/>
          <a:lstStyle/>
          <a:p>
            <a:fld id="{4E939229-D9EB-4931-86E7-86486D738A3F}" type="slidenum">
              <a:rPr lang="en-GB" smtClean="0"/>
              <a:t>10</a:t>
            </a:fld>
            <a:endParaRPr lang="en-GB" dirty="0"/>
          </a:p>
        </p:txBody>
      </p:sp>
    </p:spTree>
    <p:extLst>
      <p:ext uri="{BB962C8B-B14F-4D97-AF65-F5344CB8AC3E}">
        <p14:creationId xmlns:p14="http://schemas.microsoft.com/office/powerpoint/2010/main" val="550147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Timing: 1mins</a:t>
            </a:r>
          </a:p>
          <a:p>
            <a:r>
              <a:rPr lang="en-GB" dirty="0" smtClean="0"/>
              <a:t>Running</a:t>
            </a:r>
            <a:r>
              <a:rPr lang="en-GB" baseline="0" dirty="0" smtClean="0"/>
              <a:t> time:13 min.45</a:t>
            </a:r>
          </a:p>
          <a:p>
            <a:endParaRPr lang="en-GB" baseline="0" dirty="0" smtClean="0"/>
          </a:p>
          <a:p>
            <a:r>
              <a:rPr lang="en-GB" baseline="0" dirty="0" smtClean="0"/>
              <a:t>At BCWA we have recognised a gap in support fro harder to reach communities. To bridge this gap the CD ISVA reaches out to agencies that are embedded within these communities so we can understand what the barriers are, how we can work together to overcome these barriers and create a more equitable service for all within our community. </a:t>
            </a:r>
            <a:endParaRPr lang="en-GB" dirty="0"/>
          </a:p>
        </p:txBody>
      </p:sp>
      <p:sp>
        <p:nvSpPr>
          <p:cNvPr id="4" name="Slide Number Placeholder 3"/>
          <p:cNvSpPr>
            <a:spLocks noGrp="1"/>
          </p:cNvSpPr>
          <p:nvPr>
            <p:ph type="sldNum" sz="quarter" idx="10"/>
          </p:nvPr>
        </p:nvSpPr>
        <p:spPr/>
        <p:txBody>
          <a:bodyPr/>
          <a:lstStyle/>
          <a:p>
            <a:fld id="{4E939229-D9EB-4931-86E7-86486D738A3F}" type="slidenum">
              <a:rPr lang="en-GB" smtClean="0"/>
              <a:t>11</a:t>
            </a:fld>
            <a:endParaRPr lang="en-GB" dirty="0"/>
          </a:p>
        </p:txBody>
      </p:sp>
    </p:spTree>
    <p:extLst>
      <p:ext uri="{BB962C8B-B14F-4D97-AF65-F5344CB8AC3E}">
        <p14:creationId xmlns:p14="http://schemas.microsoft.com/office/powerpoint/2010/main" val="323521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Timing: 1.40</a:t>
            </a:r>
          </a:p>
          <a:p>
            <a:r>
              <a:rPr lang="en-GB" dirty="0" smtClean="0"/>
              <a:t>Timing 15 min.25</a:t>
            </a:r>
            <a:endParaRPr lang="en-GB" dirty="0"/>
          </a:p>
        </p:txBody>
      </p:sp>
      <p:sp>
        <p:nvSpPr>
          <p:cNvPr id="4" name="Slide Number Placeholder 3"/>
          <p:cNvSpPr>
            <a:spLocks noGrp="1"/>
          </p:cNvSpPr>
          <p:nvPr>
            <p:ph type="sldNum" sz="quarter" idx="10"/>
          </p:nvPr>
        </p:nvSpPr>
        <p:spPr/>
        <p:txBody>
          <a:bodyPr/>
          <a:lstStyle/>
          <a:p>
            <a:fld id="{4E939229-D9EB-4931-86E7-86486D738A3F}" type="slidenum">
              <a:rPr lang="en-GB" smtClean="0"/>
              <a:t>12</a:t>
            </a:fld>
            <a:endParaRPr lang="en-GB" dirty="0"/>
          </a:p>
        </p:txBody>
      </p:sp>
    </p:spTree>
    <p:extLst>
      <p:ext uri="{BB962C8B-B14F-4D97-AF65-F5344CB8AC3E}">
        <p14:creationId xmlns:p14="http://schemas.microsoft.com/office/powerpoint/2010/main" val="3820850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Timing</a:t>
            </a:r>
            <a:r>
              <a:rPr lang="en-GB" baseline="0" dirty="0" smtClean="0"/>
              <a:t>: 2.15</a:t>
            </a:r>
          </a:p>
          <a:p>
            <a:r>
              <a:rPr lang="en-GB" baseline="0" dirty="0" smtClean="0"/>
              <a:t>Running time: 17.40</a:t>
            </a:r>
          </a:p>
          <a:p>
            <a:endParaRPr lang="en-GB" dirty="0"/>
          </a:p>
        </p:txBody>
      </p:sp>
      <p:sp>
        <p:nvSpPr>
          <p:cNvPr id="4" name="Slide Number Placeholder 3"/>
          <p:cNvSpPr>
            <a:spLocks noGrp="1"/>
          </p:cNvSpPr>
          <p:nvPr>
            <p:ph type="sldNum" sz="quarter" idx="10"/>
          </p:nvPr>
        </p:nvSpPr>
        <p:spPr/>
        <p:txBody>
          <a:bodyPr/>
          <a:lstStyle/>
          <a:p>
            <a:fld id="{4E939229-D9EB-4931-86E7-86486D738A3F}" type="slidenum">
              <a:rPr lang="en-GB" smtClean="0"/>
              <a:t>13</a:t>
            </a:fld>
            <a:endParaRPr lang="en-GB" dirty="0"/>
          </a:p>
        </p:txBody>
      </p:sp>
    </p:spTree>
    <p:extLst>
      <p:ext uri="{BB962C8B-B14F-4D97-AF65-F5344CB8AC3E}">
        <p14:creationId xmlns:p14="http://schemas.microsoft.com/office/powerpoint/2010/main" val="1784508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Timing</a:t>
            </a:r>
            <a:r>
              <a:rPr lang="en-GB" baseline="0" dirty="0" smtClean="0"/>
              <a:t> 30s</a:t>
            </a:r>
          </a:p>
          <a:p>
            <a:r>
              <a:rPr lang="en-GB" baseline="0" dirty="0" smtClean="0"/>
              <a:t>Running time 18min</a:t>
            </a:r>
            <a:endParaRPr lang="en-GB" dirty="0"/>
          </a:p>
        </p:txBody>
      </p:sp>
      <p:sp>
        <p:nvSpPr>
          <p:cNvPr id="4" name="Slide Number Placeholder 3"/>
          <p:cNvSpPr>
            <a:spLocks noGrp="1"/>
          </p:cNvSpPr>
          <p:nvPr>
            <p:ph type="sldNum" sz="quarter" idx="10"/>
          </p:nvPr>
        </p:nvSpPr>
        <p:spPr/>
        <p:txBody>
          <a:bodyPr/>
          <a:lstStyle/>
          <a:p>
            <a:fld id="{4E939229-D9EB-4931-86E7-86486D738A3F}" type="slidenum">
              <a:rPr lang="en-GB" smtClean="0"/>
              <a:t>14</a:t>
            </a:fld>
            <a:endParaRPr lang="en-GB" dirty="0"/>
          </a:p>
        </p:txBody>
      </p:sp>
    </p:spTree>
    <p:extLst>
      <p:ext uri="{BB962C8B-B14F-4D97-AF65-F5344CB8AC3E}">
        <p14:creationId xmlns:p14="http://schemas.microsoft.com/office/powerpoint/2010/main" val="1095809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smtClean="0">
                <a:latin typeface="+mj-lt"/>
              </a:rPr>
              <a:t>Time 40s</a:t>
            </a:r>
          </a:p>
          <a:p>
            <a:r>
              <a:rPr lang="en-GB" sz="800" dirty="0" smtClean="0">
                <a:latin typeface="+mj-lt"/>
              </a:rPr>
              <a:t>Running time: 1.10</a:t>
            </a:r>
          </a:p>
          <a:p>
            <a:endParaRPr lang="en-GB" sz="800" dirty="0" smtClean="0">
              <a:latin typeface="+mj-lt"/>
            </a:endParaRPr>
          </a:p>
          <a:p>
            <a:r>
              <a:rPr lang="en-GB" sz="800" dirty="0" smtClean="0">
                <a:latin typeface="+mj-lt"/>
              </a:rPr>
              <a:t>Team of 12 ISVAs and CHISVAS</a:t>
            </a:r>
          </a:p>
        </p:txBody>
      </p:sp>
      <p:sp>
        <p:nvSpPr>
          <p:cNvPr id="4" name="Slide Number Placeholder 3"/>
          <p:cNvSpPr>
            <a:spLocks noGrp="1"/>
          </p:cNvSpPr>
          <p:nvPr>
            <p:ph type="sldNum" sz="quarter" idx="10"/>
          </p:nvPr>
        </p:nvSpPr>
        <p:spPr/>
        <p:txBody>
          <a:bodyPr/>
          <a:lstStyle/>
          <a:p>
            <a:fld id="{4E939229-D9EB-4931-86E7-86486D738A3F}" type="slidenum">
              <a:rPr lang="en-GB" smtClean="0"/>
              <a:t>2</a:t>
            </a:fld>
            <a:endParaRPr lang="en-GB" dirty="0"/>
          </a:p>
        </p:txBody>
      </p:sp>
    </p:spTree>
    <p:extLst>
      <p:ext uri="{BB962C8B-B14F-4D97-AF65-F5344CB8AC3E}">
        <p14:creationId xmlns:p14="http://schemas.microsoft.com/office/powerpoint/2010/main" val="973284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smtClean="0"/>
              <a:t>Timing:</a:t>
            </a:r>
            <a:r>
              <a:rPr lang="en-GB" sz="800" baseline="0" dirty="0" smtClean="0"/>
              <a:t> 25s</a:t>
            </a:r>
          </a:p>
          <a:p>
            <a:r>
              <a:rPr lang="en-GB" sz="800" baseline="0" dirty="0" smtClean="0"/>
              <a:t>Running time: 1.35</a:t>
            </a:r>
            <a:endParaRPr lang="en-GB" sz="800" dirty="0" smtClean="0"/>
          </a:p>
          <a:p>
            <a:r>
              <a:rPr lang="en-GB" sz="800" dirty="0" smtClean="0"/>
              <a:t>An ISVA</a:t>
            </a:r>
            <a:r>
              <a:rPr lang="en-GB" sz="800" baseline="0" dirty="0" smtClean="0"/>
              <a:t> can support Adults from 18yrs +</a:t>
            </a:r>
          </a:p>
          <a:p>
            <a:r>
              <a:rPr lang="en-GB" sz="800" baseline="0" dirty="0" smtClean="0"/>
              <a:t>They offer support to people who have experienced any form of sexual violence, both recent and historic. </a:t>
            </a:r>
          </a:p>
          <a:p>
            <a:r>
              <a:rPr lang="en-GB" sz="800" baseline="0" dirty="0" smtClean="0"/>
              <a:t>Our CSA ISVA offers support to people who experience Childhood sexual abuse. </a:t>
            </a:r>
          </a:p>
        </p:txBody>
      </p:sp>
      <p:sp>
        <p:nvSpPr>
          <p:cNvPr id="4" name="Slide Number Placeholder 3"/>
          <p:cNvSpPr>
            <a:spLocks noGrp="1"/>
          </p:cNvSpPr>
          <p:nvPr>
            <p:ph type="sldNum" sz="quarter" idx="10"/>
          </p:nvPr>
        </p:nvSpPr>
        <p:spPr/>
        <p:txBody>
          <a:bodyPr/>
          <a:lstStyle/>
          <a:p>
            <a:fld id="{4E939229-D9EB-4931-86E7-86486D738A3F}" type="slidenum">
              <a:rPr lang="en-GB" smtClean="0"/>
              <a:t>3</a:t>
            </a:fld>
            <a:endParaRPr lang="en-GB" dirty="0"/>
          </a:p>
        </p:txBody>
      </p:sp>
    </p:spTree>
    <p:extLst>
      <p:ext uri="{BB962C8B-B14F-4D97-AF65-F5344CB8AC3E}">
        <p14:creationId xmlns:p14="http://schemas.microsoft.com/office/powerpoint/2010/main" val="3220894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smtClean="0"/>
              <a:t>Timing 3 min</a:t>
            </a:r>
          </a:p>
          <a:p>
            <a:r>
              <a:rPr lang="en-GB" sz="800" dirty="0" smtClean="0"/>
              <a:t>Running time: 4min .35</a:t>
            </a:r>
          </a:p>
          <a:p>
            <a:r>
              <a:rPr lang="en-GB" sz="800" dirty="0" smtClean="0"/>
              <a:t>CJS:</a:t>
            </a:r>
          </a:p>
          <a:p>
            <a:pPr marL="171450" indent="-171450">
              <a:buFont typeface="Arial" panose="020B0604020202020204" pitchFamily="34" charset="0"/>
              <a:buChar char="•"/>
            </a:pPr>
            <a:r>
              <a:rPr lang="en-GB" sz="800" dirty="0" smtClean="0"/>
              <a:t>Independent from the police</a:t>
            </a:r>
          </a:p>
          <a:p>
            <a:pPr marL="171450" indent="-171450">
              <a:buFont typeface="Arial" panose="020B0604020202020204" pitchFamily="34" charset="0"/>
              <a:buChar char="•"/>
            </a:pPr>
            <a:r>
              <a:rPr lang="en-GB" sz="800" dirty="0" smtClean="0"/>
              <a:t>ISVA can act as the link between the police and the client</a:t>
            </a:r>
          </a:p>
          <a:p>
            <a:pPr marL="171450" indent="-171450">
              <a:buFont typeface="Arial" panose="020B0604020202020204" pitchFamily="34" charset="0"/>
              <a:buChar char="•"/>
            </a:pPr>
            <a:r>
              <a:rPr lang="en-GB" sz="800" dirty="0" smtClean="0"/>
              <a:t>Explain reporting process from report to court</a:t>
            </a:r>
          </a:p>
          <a:p>
            <a:pPr marL="171450" indent="-171450">
              <a:buFont typeface="Arial" panose="020B0604020202020204" pitchFamily="34" charset="0"/>
              <a:buChar char="•"/>
            </a:pPr>
            <a:r>
              <a:rPr lang="en-GB" sz="800" dirty="0" smtClean="0"/>
              <a:t>ISVA can attend police and court appointments</a:t>
            </a:r>
          </a:p>
          <a:p>
            <a:pPr marL="171450" indent="-171450">
              <a:buFont typeface="Arial" panose="020B0604020202020204" pitchFamily="34" charset="0"/>
              <a:buChar char="•"/>
            </a:pPr>
            <a:r>
              <a:rPr lang="en-GB" sz="800" dirty="0" smtClean="0"/>
              <a:t>Support applying for Criminal Injuries compensation Award (CICA) if eligible</a:t>
            </a:r>
          </a:p>
          <a:p>
            <a:pPr marL="171450" indent="-171450">
              <a:buFont typeface="Arial" panose="020B0604020202020204" pitchFamily="34" charset="0"/>
              <a:buChar char="•"/>
            </a:pPr>
            <a:r>
              <a:rPr lang="en-GB" sz="800" dirty="0" smtClean="0"/>
              <a:t>Partnership working with police and Crown Prosecution Service (CPS) to ensure a positive client outcome</a:t>
            </a:r>
          </a:p>
          <a:p>
            <a:pPr marL="171450" indent="-171450">
              <a:buFont typeface="Arial" panose="020B0604020202020204" pitchFamily="34" charset="0"/>
              <a:buChar char="•"/>
            </a:pPr>
            <a:r>
              <a:rPr lang="en-GB" sz="800" dirty="0" smtClean="0"/>
              <a:t>Advocate for views and feelings</a:t>
            </a:r>
          </a:p>
          <a:p>
            <a:endParaRPr lang="en-GB" sz="800" dirty="0" smtClean="0"/>
          </a:p>
          <a:p>
            <a:r>
              <a:rPr lang="en-GB" sz="800" dirty="0" smtClean="0"/>
              <a:t>Emotional</a:t>
            </a:r>
          </a:p>
          <a:p>
            <a:pPr marL="171450" indent="-171450">
              <a:buFont typeface="Arial" panose="020B0604020202020204" pitchFamily="34" charset="0"/>
              <a:buChar char="•"/>
            </a:pPr>
            <a:r>
              <a:rPr lang="en-GB" sz="800" dirty="0" smtClean="0"/>
              <a:t>They do not have to report it to the police to access support </a:t>
            </a:r>
          </a:p>
          <a:p>
            <a:pPr marL="171450" indent="-171450">
              <a:buFont typeface="Arial" panose="020B0604020202020204" pitchFamily="34" charset="0"/>
              <a:buChar char="•"/>
            </a:pPr>
            <a:r>
              <a:rPr lang="en-GB" sz="800" dirty="0" smtClean="0"/>
              <a:t>One to one support sessions – over the phone, video call or face to face </a:t>
            </a:r>
          </a:p>
          <a:p>
            <a:pPr marL="171450" indent="-171450">
              <a:buFont typeface="Arial" panose="020B0604020202020204" pitchFamily="34" charset="0"/>
              <a:buChar char="•"/>
            </a:pPr>
            <a:r>
              <a:rPr lang="en-GB" sz="800" dirty="0" smtClean="0"/>
              <a:t>Person centred approach- support the client to move forward e.g. nightmares, coping strategies and self- esteem </a:t>
            </a:r>
          </a:p>
          <a:p>
            <a:pPr marL="171450" indent="-171450">
              <a:buFont typeface="Arial" panose="020B0604020202020204" pitchFamily="34" charset="0"/>
              <a:buChar char="•"/>
            </a:pPr>
            <a:r>
              <a:rPr lang="en-GB" sz="800" dirty="0" smtClean="0"/>
              <a:t>Confidential ear</a:t>
            </a:r>
          </a:p>
          <a:p>
            <a:pPr marL="0" indent="0">
              <a:buFont typeface="Arial" panose="020B0604020202020204" pitchFamily="34" charset="0"/>
              <a:buNone/>
            </a:pPr>
            <a:endParaRPr lang="en-GB" sz="800" dirty="0" smtClean="0"/>
          </a:p>
          <a:p>
            <a:pPr marL="0" indent="0">
              <a:buFont typeface="Arial" panose="020B0604020202020204" pitchFamily="34" charset="0"/>
              <a:buNone/>
            </a:pPr>
            <a:r>
              <a:rPr lang="en-GB" sz="800" dirty="0" smtClean="0"/>
              <a:t>Additional</a:t>
            </a:r>
          </a:p>
          <a:p>
            <a:pPr marL="171450" indent="-171450">
              <a:buFont typeface="Arial" panose="020B0604020202020204" pitchFamily="34" charset="0"/>
              <a:buChar char="•"/>
            </a:pPr>
            <a:r>
              <a:rPr lang="en-GB" sz="800" dirty="0" smtClean="0"/>
              <a:t>Supporting with access to health and other related services</a:t>
            </a:r>
          </a:p>
          <a:p>
            <a:pPr marL="171450" indent="-171450">
              <a:buFont typeface="Arial" panose="020B0604020202020204" pitchFamily="34" charset="0"/>
              <a:buChar char="•"/>
            </a:pPr>
            <a:r>
              <a:rPr lang="en-GB" sz="800" dirty="0" smtClean="0"/>
              <a:t>Holistic, multi agency approach to support </a:t>
            </a:r>
          </a:p>
          <a:p>
            <a:pPr marL="171450" indent="-171450">
              <a:buFont typeface="Arial" panose="020B0604020202020204" pitchFamily="34" charset="0"/>
              <a:buChar char="•"/>
            </a:pPr>
            <a:r>
              <a:rPr lang="en-GB" sz="800" dirty="0" smtClean="0"/>
              <a:t>Risk assessment and support plan is regularly reviewed to ensure client’s safety and they are receiving quality support </a:t>
            </a:r>
          </a:p>
          <a:p>
            <a:pPr marL="171450" indent="-171450">
              <a:buFont typeface="Arial" panose="020B0604020202020204" pitchFamily="34" charset="0"/>
              <a:buChar char="•"/>
            </a:pPr>
            <a:endParaRPr lang="en-GB" sz="800" dirty="0" smtClean="0"/>
          </a:p>
          <a:p>
            <a:pPr marL="171450" indent="-171450">
              <a:buFont typeface="Arial" panose="020B0604020202020204" pitchFamily="34" charset="0"/>
              <a:buChar char="•"/>
            </a:pPr>
            <a:endParaRPr lang="en-GB" sz="800" dirty="0"/>
          </a:p>
        </p:txBody>
      </p:sp>
      <p:sp>
        <p:nvSpPr>
          <p:cNvPr id="4" name="Slide Number Placeholder 3"/>
          <p:cNvSpPr>
            <a:spLocks noGrp="1"/>
          </p:cNvSpPr>
          <p:nvPr>
            <p:ph type="sldNum" sz="quarter" idx="10"/>
          </p:nvPr>
        </p:nvSpPr>
        <p:spPr/>
        <p:txBody>
          <a:bodyPr/>
          <a:lstStyle/>
          <a:p>
            <a:fld id="{4E939229-D9EB-4931-86E7-86486D738A3F}" type="slidenum">
              <a:rPr lang="en-GB" smtClean="0"/>
              <a:t>4</a:t>
            </a:fld>
            <a:endParaRPr lang="en-GB" dirty="0"/>
          </a:p>
        </p:txBody>
      </p:sp>
    </p:spTree>
    <p:extLst>
      <p:ext uri="{BB962C8B-B14F-4D97-AF65-F5344CB8AC3E}">
        <p14:creationId xmlns:p14="http://schemas.microsoft.com/office/powerpoint/2010/main" val="646633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altLang="en-US" sz="900" dirty="0" smtClean="0">
                <a:solidFill>
                  <a:srgbClr val="000000"/>
                </a:solidFill>
                <a:cs typeface="Arial"/>
              </a:rPr>
              <a:t>Timing 20s</a:t>
            </a:r>
          </a:p>
          <a:p>
            <a:pPr lvl="0"/>
            <a:r>
              <a:rPr lang="en-GB" altLang="en-US" sz="900" dirty="0" smtClean="0">
                <a:solidFill>
                  <a:srgbClr val="000000"/>
                </a:solidFill>
                <a:cs typeface="Arial"/>
              </a:rPr>
              <a:t>Running time 4min .55</a:t>
            </a:r>
          </a:p>
          <a:p>
            <a:pPr lvl="0"/>
            <a:endParaRPr lang="en-GB" altLang="en-US" sz="900" dirty="0" smtClean="0">
              <a:solidFill>
                <a:srgbClr val="000000"/>
              </a:solidFill>
              <a:cs typeface="Arial"/>
            </a:endParaRPr>
          </a:p>
          <a:p>
            <a:pPr lvl="0"/>
            <a:r>
              <a:rPr lang="en-GB" altLang="en-US" sz="900" dirty="0" smtClean="0">
                <a:solidFill>
                  <a:srgbClr val="000000"/>
                </a:solidFill>
                <a:cs typeface="Arial"/>
              </a:rPr>
              <a:t>Offer support between the ages of 5 - 18</a:t>
            </a:r>
          </a:p>
          <a:p>
            <a:pPr lvl="0"/>
            <a:endParaRPr lang="en-GB" altLang="en-US" sz="900" dirty="0" smtClean="0">
              <a:solidFill>
                <a:srgbClr val="000000"/>
              </a:solidFill>
              <a:cs typeface="Arial"/>
            </a:endParaRPr>
          </a:p>
          <a:p>
            <a:pPr lvl="0"/>
            <a:r>
              <a:rPr lang="en-GB" altLang="en-US" sz="900" dirty="0" smtClean="0">
                <a:solidFill>
                  <a:srgbClr val="000000"/>
                </a:solidFill>
                <a:cs typeface="Arial"/>
              </a:rPr>
              <a:t>Whether it was a recent or historic case of sexual abuse</a:t>
            </a:r>
          </a:p>
          <a:p>
            <a:endParaRPr lang="en-GB" dirty="0"/>
          </a:p>
        </p:txBody>
      </p:sp>
      <p:sp>
        <p:nvSpPr>
          <p:cNvPr id="4" name="Slide Number Placeholder 3"/>
          <p:cNvSpPr>
            <a:spLocks noGrp="1"/>
          </p:cNvSpPr>
          <p:nvPr>
            <p:ph type="sldNum" sz="quarter" idx="10"/>
          </p:nvPr>
        </p:nvSpPr>
        <p:spPr/>
        <p:txBody>
          <a:bodyPr/>
          <a:lstStyle/>
          <a:p>
            <a:fld id="{4E939229-D9EB-4931-86E7-86486D738A3F}" type="slidenum">
              <a:rPr lang="en-GB" smtClean="0"/>
              <a:t>5</a:t>
            </a:fld>
            <a:endParaRPr lang="en-GB" dirty="0"/>
          </a:p>
        </p:txBody>
      </p:sp>
    </p:spTree>
    <p:extLst>
      <p:ext uri="{BB962C8B-B14F-4D97-AF65-F5344CB8AC3E}">
        <p14:creationId xmlns:p14="http://schemas.microsoft.com/office/powerpoint/2010/main" val="1938619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smtClean="0">
                <a:solidFill>
                  <a:srgbClr val="000000"/>
                </a:solidFill>
                <a:latin typeface="+mj-lt"/>
                <a:cs typeface="Arial" panose="020B0604020202020204" pitchFamily="34" charset="0"/>
              </a:rPr>
              <a:t>Timing: 1.45</a:t>
            </a:r>
          </a:p>
          <a:p>
            <a:r>
              <a:rPr lang="en-GB" sz="800" dirty="0" smtClean="0">
                <a:solidFill>
                  <a:srgbClr val="000000"/>
                </a:solidFill>
                <a:latin typeface="+mj-lt"/>
                <a:cs typeface="Arial" panose="020B0604020202020204" pitchFamily="34" charset="0"/>
              </a:rPr>
              <a:t>Running time:</a:t>
            </a:r>
            <a:r>
              <a:rPr lang="en-GB" sz="800" baseline="0" dirty="0" smtClean="0">
                <a:solidFill>
                  <a:srgbClr val="000000"/>
                </a:solidFill>
                <a:latin typeface="+mj-lt"/>
                <a:cs typeface="Arial" panose="020B0604020202020204" pitchFamily="34" charset="0"/>
              </a:rPr>
              <a:t> 6min 40</a:t>
            </a:r>
            <a:endParaRPr lang="en-GB" sz="800" dirty="0" smtClean="0">
              <a:solidFill>
                <a:srgbClr val="000000"/>
              </a:solidFill>
              <a:latin typeface="+mj-lt"/>
              <a:cs typeface="Arial" panose="020B0604020202020204" pitchFamily="34" charset="0"/>
            </a:endParaRPr>
          </a:p>
          <a:p>
            <a:r>
              <a:rPr lang="en-GB" sz="800" dirty="0" smtClean="0">
                <a:solidFill>
                  <a:srgbClr val="000000"/>
                </a:solidFill>
                <a:latin typeface="+mj-lt"/>
                <a:cs typeface="Arial" panose="020B0604020202020204" pitchFamily="34" charset="0"/>
              </a:rPr>
              <a:t>CJS:</a:t>
            </a:r>
          </a:p>
          <a:p>
            <a:pPr marL="171450" indent="-171450">
              <a:buFont typeface="Arial" panose="020B0604020202020204" pitchFamily="34" charset="0"/>
              <a:buChar char="•"/>
            </a:pPr>
            <a:r>
              <a:rPr lang="en-GB" sz="800" dirty="0" smtClean="0"/>
              <a:t>ISVA can act as the link between the police and the client</a:t>
            </a:r>
          </a:p>
          <a:p>
            <a:pPr marL="171450" indent="-171450">
              <a:buFont typeface="Arial" panose="020B0604020202020204" pitchFamily="34" charset="0"/>
              <a:buChar char="•"/>
            </a:pPr>
            <a:r>
              <a:rPr lang="en-GB" sz="800" dirty="0" smtClean="0"/>
              <a:t>Explain reporting process from report to court</a:t>
            </a:r>
          </a:p>
          <a:p>
            <a:pPr marL="171450" indent="-171450">
              <a:buFont typeface="Arial" panose="020B0604020202020204" pitchFamily="34" charset="0"/>
              <a:buChar char="•"/>
            </a:pPr>
            <a:r>
              <a:rPr lang="en-GB" sz="800" dirty="0" smtClean="0"/>
              <a:t>Advocate for views and feelings</a:t>
            </a:r>
          </a:p>
          <a:p>
            <a:endParaRPr lang="en-GB" sz="800" dirty="0" smtClean="0">
              <a:solidFill>
                <a:srgbClr val="000000"/>
              </a:solidFill>
              <a:latin typeface="+mj-lt"/>
              <a:cs typeface="Arial" panose="020B0604020202020204" pitchFamily="34" charset="0"/>
            </a:endParaRPr>
          </a:p>
          <a:p>
            <a:r>
              <a:rPr lang="en-GB" sz="800" dirty="0" smtClean="0">
                <a:solidFill>
                  <a:srgbClr val="000000"/>
                </a:solidFill>
                <a:latin typeface="+mj-lt"/>
                <a:cs typeface="Arial" panose="020B0604020202020204" pitchFamily="34" charset="0"/>
              </a:rPr>
              <a:t>Emotional</a:t>
            </a:r>
            <a:r>
              <a:rPr lang="en-GB" sz="800" baseline="0" dirty="0" smtClean="0">
                <a:solidFill>
                  <a:srgbClr val="000000"/>
                </a:solidFill>
                <a:latin typeface="+mj-lt"/>
                <a:cs typeface="Arial" panose="020B0604020202020204" pitchFamily="34" charset="0"/>
              </a:rPr>
              <a:t> Support:</a:t>
            </a:r>
            <a:endParaRPr lang="en-GB" sz="800" dirty="0" smtClean="0">
              <a:solidFill>
                <a:srgbClr val="000000"/>
              </a:solidFill>
              <a:latin typeface="+mj-lt"/>
              <a:cs typeface="Arial" panose="020B0604020202020204" pitchFamily="34" charset="0"/>
            </a:endParaRPr>
          </a:p>
          <a:p>
            <a:pPr marL="171450" indent="-171450">
              <a:buFont typeface="Arial" panose="020B0604020202020204" pitchFamily="34" charset="0"/>
              <a:buChar char="•"/>
            </a:pPr>
            <a:r>
              <a:rPr lang="en-GB" sz="800" dirty="0" smtClean="0">
                <a:solidFill>
                  <a:srgbClr val="000000"/>
                </a:solidFill>
                <a:latin typeface="+mj-lt"/>
                <a:cs typeface="Arial" panose="020B0604020202020204" pitchFamily="34" charset="0"/>
              </a:rPr>
              <a:t>Flexible support that consists of 6 focus</a:t>
            </a:r>
            <a:r>
              <a:rPr lang="en-GB" sz="800" baseline="0" dirty="0" smtClean="0">
                <a:solidFill>
                  <a:srgbClr val="000000"/>
                </a:solidFill>
                <a:latin typeface="+mj-lt"/>
                <a:cs typeface="Arial" panose="020B0604020202020204" pitchFamily="34" charset="0"/>
              </a:rPr>
              <a:t> </a:t>
            </a:r>
            <a:r>
              <a:rPr lang="en-GB" sz="800" dirty="0" smtClean="0">
                <a:solidFill>
                  <a:srgbClr val="000000"/>
                </a:solidFill>
                <a:latin typeface="+mj-lt"/>
                <a:cs typeface="Arial" panose="020B0604020202020204" pitchFamily="34" charset="0"/>
              </a:rPr>
              <a:t>sessions of one to one support, if more are needed CHISVA will review and asses using Support plan</a:t>
            </a:r>
          </a:p>
          <a:p>
            <a:pPr marL="171450" indent="-171450">
              <a:buFont typeface="Arial" panose="020B0604020202020204" pitchFamily="34" charset="0"/>
              <a:buChar char="•"/>
            </a:pPr>
            <a:r>
              <a:rPr lang="en-GB" sz="800" dirty="0" smtClean="0">
                <a:solidFill>
                  <a:srgbClr val="000000"/>
                </a:solidFill>
                <a:latin typeface="+mj-lt"/>
                <a:cs typeface="Arial" panose="020B0604020202020204" pitchFamily="34" charset="0"/>
              </a:rPr>
              <a:t>Creative and engaging interventions e.g. drawing, distraction boxes, bubble breathing</a:t>
            </a:r>
          </a:p>
          <a:p>
            <a:pPr marL="171450" indent="-171450">
              <a:buFont typeface="Arial" panose="020B0604020202020204" pitchFamily="34" charset="0"/>
              <a:buChar char="•"/>
            </a:pPr>
            <a:r>
              <a:rPr lang="en-GB" sz="800" dirty="0" smtClean="0">
                <a:solidFill>
                  <a:srgbClr val="000000"/>
                </a:solidFill>
                <a:latin typeface="+mj-lt"/>
                <a:cs typeface="Arial" panose="020B0604020202020204" pitchFamily="34" charset="0"/>
              </a:rPr>
              <a:t>Confidential ear to speak freely about how they are feeling</a:t>
            </a:r>
          </a:p>
          <a:p>
            <a:pPr marL="171450" indent="-171450">
              <a:buFont typeface="Arial" panose="020B0604020202020204" pitchFamily="34" charset="0"/>
              <a:buChar char="•"/>
            </a:pPr>
            <a:r>
              <a:rPr lang="en-GB" sz="800" dirty="0" smtClean="0">
                <a:solidFill>
                  <a:srgbClr val="000000"/>
                </a:solidFill>
                <a:latin typeface="+mj-lt"/>
                <a:cs typeface="Arial" panose="020B0604020202020204" pitchFamily="34" charset="0"/>
              </a:rPr>
              <a:t>Parental support groups</a:t>
            </a:r>
          </a:p>
          <a:p>
            <a:pPr marL="0" indent="0">
              <a:buFont typeface="Arial" panose="020B0604020202020204" pitchFamily="34" charset="0"/>
              <a:buNone/>
            </a:pPr>
            <a:endParaRPr lang="en-GB" sz="800" dirty="0" smtClean="0">
              <a:solidFill>
                <a:srgbClr val="000000"/>
              </a:solidFill>
              <a:latin typeface="+mj-lt"/>
              <a:cs typeface="Arial" panose="020B0604020202020204" pitchFamily="34" charset="0"/>
            </a:endParaRPr>
          </a:p>
          <a:p>
            <a:pPr marL="0" indent="0">
              <a:buFont typeface="Arial" panose="020B0604020202020204" pitchFamily="34" charset="0"/>
              <a:buNone/>
            </a:pPr>
            <a:r>
              <a:rPr lang="en-GB" sz="800" dirty="0" smtClean="0">
                <a:solidFill>
                  <a:srgbClr val="000000"/>
                </a:solidFill>
                <a:latin typeface="+mj-lt"/>
                <a:cs typeface="Arial" panose="020B0604020202020204" pitchFamily="34" charset="0"/>
              </a:rPr>
              <a:t>Safeguarding:</a:t>
            </a:r>
          </a:p>
          <a:p>
            <a:pPr marL="171450" indent="-171450">
              <a:buFont typeface="Arial" panose="020B0604020202020204" pitchFamily="34" charset="0"/>
              <a:buChar char="•"/>
            </a:pPr>
            <a:r>
              <a:rPr lang="en-GB" sz="800" dirty="0" smtClean="0">
                <a:solidFill>
                  <a:srgbClr val="000000"/>
                </a:solidFill>
                <a:latin typeface="+mj-lt"/>
                <a:cs typeface="Arial" panose="020B0604020202020204" pitchFamily="34" charset="0"/>
              </a:rPr>
              <a:t>All</a:t>
            </a:r>
            <a:r>
              <a:rPr lang="en-GB" sz="800" baseline="0" dirty="0" smtClean="0">
                <a:solidFill>
                  <a:srgbClr val="000000"/>
                </a:solidFill>
                <a:latin typeface="+mj-lt"/>
                <a:cs typeface="Arial" panose="020B0604020202020204" pitchFamily="34" charset="0"/>
              </a:rPr>
              <a:t> members of the rape and sexual violence service are responsible for Safeguarding, however as a CHISVA has more direct contact with the child/young person they are able to provide a more detailed insight to the child than their adult counter parts. </a:t>
            </a:r>
          </a:p>
          <a:p>
            <a:pPr marL="171450" indent="-171450">
              <a:buFont typeface="Arial" panose="020B0604020202020204" pitchFamily="34" charset="0"/>
              <a:buChar char="•"/>
            </a:pPr>
            <a:r>
              <a:rPr lang="en-GB" sz="800" baseline="0" dirty="0" smtClean="0">
                <a:solidFill>
                  <a:srgbClr val="000000"/>
                </a:solidFill>
                <a:latin typeface="+mj-lt"/>
                <a:cs typeface="Arial" panose="020B0604020202020204" pitchFamily="34" charset="0"/>
              </a:rPr>
              <a:t>Liaising with school and providing education and awareness of trauma, and the impact of trauma to staff. </a:t>
            </a:r>
            <a:endParaRPr lang="en-GB" sz="800" dirty="0" smtClean="0">
              <a:solidFill>
                <a:srgbClr val="000000"/>
              </a:solidFill>
              <a:latin typeface="+mj-lt"/>
              <a:cs typeface="Arial" panose="020B0604020202020204" pitchFamily="34" charset="0"/>
            </a:endParaRPr>
          </a:p>
          <a:p>
            <a:endParaRPr lang="en-GB" sz="800" dirty="0" smtClean="0">
              <a:solidFill>
                <a:srgbClr val="000000"/>
              </a:solidFill>
              <a:latin typeface="+mj-lt"/>
              <a:cs typeface="Arial" panose="020B0604020202020204" pitchFamily="34" charset="0"/>
            </a:endParaRPr>
          </a:p>
          <a:p>
            <a:endParaRPr lang="en-GB" sz="800" dirty="0" smtClean="0">
              <a:solidFill>
                <a:srgbClr val="000000"/>
              </a:solidFill>
              <a:latin typeface="+mj-lt"/>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4E939229-D9EB-4931-86E7-86486D738A3F}" type="slidenum">
              <a:rPr lang="en-GB" smtClean="0"/>
              <a:t>6</a:t>
            </a:fld>
            <a:endParaRPr lang="en-GB" dirty="0"/>
          </a:p>
        </p:txBody>
      </p:sp>
    </p:spTree>
    <p:extLst>
      <p:ext uri="{BB962C8B-B14F-4D97-AF65-F5344CB8AC3E}">
        <p14:creationId xmlns:p14="http://schemas.microsoft.com/office/powerpoint/2010/main" val="3422399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smtClean="0">
                <a:solidFill>
                  <a:srgbClr val="000000"/>
                </a:solidFill>
                <a:cs typeface="Arial"/>
              </a:rPr>
              <a:t>Timing: 3.20</a:t>
            </a:r>
          </a:p>
          <a:p>
            <a:r>
              <a:rPr lang="en-GB" sz="800" dirty="0" smtClean="0">
                <a:solidFill>
                  <a:srgbClr val="000000"/>
                </a:solidFill>
                <a:cs typeface="Arial"/>
              </a:rPr>
              <a:t>Running time; 10mins</a:t>
            </a:r>
          </a:p>
          <a:p>
            <a:r>
              <a:rPr lang="en-GB" sz="800" dirty="0" smtClean="0">
                <a:solidFill>
                  <a:srgbClr val="000000"/>
                </a:solidFill>
                <a:cs typeface="Arial"/>
              </a:rPr>
              <a:t>BCWA</a:t>
            </a:r>
            <a:r>
              <a:rPr lang="en-GB" sz="800" baseline="0" dirty="0" smtClean="0">
                <a:solidFill>
                  <a:srgbClr val="000000"/>
                </a:solidFill>
                <a:cs typeface="Arial"/>
              </a:rPr>
              <a:t> provide a flexible way of offering support to service users:</a:t>
            </a:r>
          </a:p>
          <a:p>
            <a:endParaRPr lang="en-GB" sz="800" baseline="0" dirty="0" smtClean="0">
              <a:solidFill>
                <a:srgbClr val="000000"/>
              </a:solidFill>
              <a:cs typeface="Arial"/>
            </a:endParaRPr>
          </a:p>
          <a:p>
            <a:r>
              <a:rPr lang="en-GB" sz="800" baseline="0" dirty="0" smtClean="0">
                <a:solidFill>
                  <a:srgbClr val="000000"/>
                </a:solidFill>
                <a:cs typeface="Arial"/>
              </a:rPr>
              <a:t>For adults and children over 12 (unless they have additional needs) are offered:</a:t>
            </a:r>
          </a:p>
          <a:p>
            <a:r>
              <a:rPr lang="en-GB" sz="800" baseline="0" dirty="0" smtClean="0">
                <a:solidFill>
                  <a:srgbClr val="000000"/>
                </a:solidFill>
                <a:cs typeface="Arial"/>
              </a:rPr>
              <a:t>	Telephone appointments</a:t>
            </a:r>
          </a:p>
          <a:p>
            <a:r>
              <a:rPr lang="en-GB" sz="800" baseline="0" dirty="0" smtClean="0">
                <a:solidFill>
                  <a:srgbClr val="000000"/>
                </a:solidFill>
                <a:cs typeface="Arial"/>
              </a:rPr>
              <a:t>	Virtual appointments</a:t>
            </a:r>
          </a:p>
          <a:p>
            <a:r>
              <a:rPr lang="en-GB" sz="800" baseline="0" dirty="0" smtClean="0">
                <a:solidFill>
                  <a:srgbClr val="000000"/>
                </a:solidFill>
                <a:cs typeface="Arial"/>
              </a:rPr>
              <a:t>	Office based face to face appointments</a:t>
            </a:r>
          </a:p>
          <a:p>
            <a:r>
              <a:rPr lang="en-GB" sz="800" baseline="0" dirty="0" smtClean="0">
                <a:solidFill>
                  <a:srgbClr val="000000"/>
                </a:solidFill>
                <a:cs typeface="Arial"/>
              </a:rPr>
              <a:t>	and if required face to face appointments at GP surgeries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aseline="0" dirty="0" smtClean="0">
                <a:solidFill>
                  <a:srgbClr val="000000"/>
                </a:solidFill>
                <a:cs typeface="Arial"/>
              </a:rPr>
              <a:t>	Whats app/ text support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aseline="0" dirty="0" smtClean="0">
                <a:solidFill>
                  <a:srgbClr val="000000"/>
                </a:solidFill>
                <a:cs typeface="Arial"/>
              </a:rPr>
              <a:t>	Access to out of hours support</a:t>
            </a:r>
          </a:p>
          <a:p>
            <a:r>
              <a:rPr lang="en-GB" sz="800" baseline="0" dirty="0" smtClean="0">
                <a:solidFill>
                  <a:srgbClr val="000000"/>
                </a:solidFill>
                <a:cs typeface="Arial"/>
              </a:rPr>
              <a:t>For children under 12 or with additional needs:</a:t>
            </a:r>
          </a:p>
          <a:p>
            <a:r>
              <a:rPr lang="en-GB" sz="800" baseline="0" dirty="0" smtClean="0">
                <a:solidFill>
                  <a:srgbClr val="000000"/>
                </a:solidFill>
                <a:cs typeface="Arial"/>
              </a:rPr>
              <a:t>	telephone appointments (if appropriate)</a:t>
            </a:r>
          </a:p>
          <a:p>
            <a:r>
              <a:rPr lang="en-GB" sz="800" baseline="0" dirty="0" smtClean="0">
                <a:solidFill>
                  <a:srgbClr val="000000"/>
                </a:solidFill>
                <a:cs typeface="Arial"/>
              </a:rPr>
              <a:t>	Office based face to face appointments</a:t>
            </a:r>
          </a:p>
          <a:p>
            <a:r>
              <a:rPr lang="en-GB" sz="800" baseline="0" dirty="0" smtClean="0">
                <a:solidFill>
                  <a:srgbClr val="000000"/>
                </a:solidFill>
                <a:cs typeface="Arial"/>
              </a:rPr>
              <a:t>	face to face appointments at their GP practice</a:t>
            </a:r>
          </a:p>
          <a:p>
            <a:r>
              <a:rPr lang="en-GB" sz="800" baseline="0" dirty="0" smtClean="0">
                <a:solidFill>
                  <a:srgbClr val="000000"/>
                </a:solidFill>
                <a:cs typeface="Arial"/>
              </a:rPr>
              <a:t>	Appointments at school </a:t>
            </a:r>
          </a:p>
          <a:p>
            <a:r>
              <a:rPr lang="en-GB" sz="800" baseline="0" dirty="0" smtClean="0">
                <a:solidFill>
                  <a:srgbClr val="000000"/>
                </a:solidFill>
                <a:cs typeface="Arial"/>
              </a:rPr>
              <a:t>	parents/guardians are provided access to out of hours support. </a:t>
            </a:r>
          </a:p>
          <a:p>
            <a:endParaRPr lang="en-GB" sz="800" baseline="0" dirty="0" smtClean="0">
              <a:solidFill>
                <a:srgbClr val="000000"/>
              </a:solidFill>
              <a:cs typeface="Arial"/>
            </a:endParaRPr>
          </a:p>
          <a:p>
            <a:r>
              <a:rPr lang="en-GB" sz="800" baseline="0" dirty="0" smtClean="0">
                <a:solidFill>
                  <a:srgbClr val="000000"/>
                </a:solidFill>
                <a:cs typeface="Arial"/>
              </a:rPr>
              <a:t>With each appointment and ISVA/CHISVA will take into consideration the service users surrounds making sure they are in a safe space at office locations appointment suite are designed to promote security and calmness </a:t>
            </a:r>
          </a:p>
          <a:p>
            <a:endParaRPr lang="en-GB" sz="800" baseline="0" dirty="0" smtClean="0">
              <a:solidFill>
                <a:srgbClr val="000000"/>
              </a:solidFill>
              <a:cs typeface="Arial"/>
            </a:endParaRPr>
          </a:p>
          <a:p>
            <a:r>
              <a:rPr lang="en-GB" sz="800" baseline="0" dirty="0" smtClean="0">
                <a:solidFill>
                  <a:srgbClr val="000000"/>
                </a:solidFill>
                <a:cs typeface="Arial"/>
              </a:rPr>
              <a:t>An ISVA/CHISVA will outline the nature of the support to each service user and explain what they will expect from their sessions including length of support and other factors. </a:t>
            </a:r>
          </a:p>
          <a:p>
            <a:r>
              <a:rPr lang="en-GB" sz="800" baseline="0" dirty="0" smtClean="0">
                <a:solidFill>
                  <a:srgbClr val="000000"/>
                </a:solidFill>
                <a:cs typeface="Arial"/>
              </a:rPr>
              <a:t>	</a:t>
            </a:r>
            <a:endParaRPr lang="en-GB" sz="800" dirty="0" smtClean="0">
              <a:solidFill>
                <a:srgbClr val="000000"/>
              </a:solidFill>
              <a:cs typeface="Arial"/>
            </a:endParaRPr>
          </a:p>
          <a:p>
            <a:endParaRPr lang="en-GB" sz="800" dirty="0" smtClean="0">
              <a:solidFill>
                <a:srgbClr val="000000"/>
              </a:solidFill>
              <a:cs typeface="Arial"/>
            </a:endParaRPr>
          </a:p>
          <a:p>
            <a:endParaRPr lang="en-GB" dirty="0"/>
          </a:p>
        </p:txBody>
      </p:sp>
      <p:sp>
        <p:nvSpPr>
          <p:cNvPr id="4" name="Slide Number Placeholder 3"/>
          <p:cNvSpPr>
            <a:spLocks noGrp="1"/>
          </p:cNvSpPr>
          <p:nvPr>
            <p:ph type="sldNum" sz="quarter" idx="10"/>
          </p:nvPr>
        </p:nvSpPr>
        <p:spPr/>
        <p:txBody>
          <a:bodyPr/>
          <a:lstStyle/>
          <a:p>
            <a:fld id="{4E939229-D9EB-4931-86E7-86486D738A3F}" type="slidenum">
              <a:rPr lang="en-GB" smtClean="0"/>
              <a:t>7</a:t>
            </a:fld>
            <a:endParaRPr lang="en-GB" dirty="0"/>
          </a:p>
        </p:txBody>
      </p:sp>
    </p:spTree>
    <p:extLst>
      <p:ext uri="{BB962C8B-B14F-4D97-AF65-F5344CB8AC3E}">
        <p14:creationId xmlns:p14="http://schemas.microsoft.com/office/powerpoint/2010/main" val="1473469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latin typeface="+mj-lt"/>
                <a:cs typeface="Calibri"/>
              </a:rPr>
              <a:t>Timing: 2.20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latin typeface="+mj-lt"/>
                <a:cs typeface="Calibri"/>
              </a:rPr>
              <a:t>Running time: 12 min.20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dirty="0" smtClean="0">
              <a:latin typeface="+mj-l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dirty="0" smtClean="0">
                <a:latin typeface="+mj-lt"/>
                <a:cs typeface="Calibri"/>
              </a:rPr>
              <a:t>Specialist sexual violence trauma therapy, E.G. we have counsellors who specialise</a:t>
            </a:r>
            <a:r>
              <a:rPr lang="en-GB" sz="800" baseline="0" dirty="0" smtClean="0">
                <a:latin typeface="+mj-lt"/>
                <a:cs typeface="Calibri"/>
              </a:rPr>
              <a:t> in </a:t>
            </a:r>
            <a:r>
              <a:rPr lang="en-GB" sz="800" dirty="0" smtClean="0">
                <a:latin typeface="+mj-lt"/>
                <a:cs typeface="Calibri"/>
              </a:rPr>
              <a:t>Dissociative Identity Disorder (DID),</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latin typeface="+mj-lt"/>
                <a:cs typeface="Calibri"/>
              </a:rPr>
              <a:t>And we</a:t>
            </a:r>
            <a:r>
              <a:rPr lang="en-GB" sz="800" baseline="0" dirty="0" smtClean="0">
                <a:latin typeface="+mj-lt"/>
                <a:cs typeface="Calibri"/>
              </a:rPr>
              <a:t> have recently recruited an </a:t>
            </a:r>
            <a:r>
              <a:rPr lang="en-GB" sz="800" dirty="0" smtClean="0">
                <a:latin typeface="+mj-lt"/>
                <a:cs typeface="Calibri"/>
              </a:rPr>
              <a:t>EMDR specialist. </a:t>
            </a:r>
          </a:p>
          <a:p>
            <a:pPr marL="171450" indent="-171450">
              <a:buFont typeface="Arial" panose="020B0604020202020204" pitchFamily="34" charset="0"/>
              <a:buChar char="•"/>
            </a:pPr>
            <a:r>
              <a:rPr lang="en-GB" sz="800" dirty="0" smtClean="0">
                <a:latin typeface="+mj-lt"/>
                <a:cs typeface="Calibri"/>
              </a:rPr>
              <a:t>Crisis counselling – This is a direct referral</a:t>
            </a:r>
            <a:r>
              <a:rPr lang="en-GB" sz="800" baseline="0" dirty="0" smtClean="0">
                <a:latin typeface="+mj-lt"/>
                <a:cs typeface="Calibri"/>
              </a:rPr>
              <a:t> from the SARC centre (both Paediatric and adult)- they can access a small block of sessions following a sexual assault that focus on stabilisation after a trauma. For children who are under 5 their parents can access crisis counselling. </a:t>
            </a:r>
            <a:endParaRPr lang="en-GB" sz="800" dirty="0" smtClean="0">
              <a:latin typeface="+mj-lt"/>
              <a:cs typeface="Calibri"/>
            </a:endParaRPr>
          </a:p>
          <a:p>
            <a:pPr marL="171450" indent="-171450">
              <a:buFont typeface="Arial" panose="020B0604020202020204" pitchFamily="34" charset="0"/>
              <a:buChar char="•"/>
            </a:pPr>
            <a:r>
              <a:rPr lang="en-GB" sz="800" dirty="0" smtClean="0">
                <a:latin typeface="+mj-lt"/>
                <a:cs typeface="Calibri"/>
              </a:rPr>
              <a:t>Any BCWA</a:t>
            </a:r>
            <a:r>
              <a:rPr lang="en-GB" sz="800" baseline="0" dirty="0" smtClean="0">
                <a:latin typeface="+mj-lt"/>
                <a:cs typeface="Calibri"/>
              </a:rPr>
              <a:t> worker can refer into counselling providing the service user is engaging in support and has experience some form of sexual violence, as a result Service users do not wait as long for counselling support. </a:t>
            </a:r>
          </a:p>
          <a:p>
            <a:pPr marL="171450" indent="-171450">
              <a:buFont typeface="Arial" panose="020B0604020202020204" pitchFamily="34" charset="0"/>
              <a:buChar char="•"/>
            </a:pPr>
            <a:r>
              <a:rPr lang="en-GB" sz="800" baseline="0" dirty="0" smtClean="0">
                <a:latin typeface="+mj-lt"/>
                <a:cs typeface="Calibri"/>
              </a:rPr>
              <a:t>All counsellors are trained to deliver both pre trial and post trial counselling, in line with current CPS guidelines for therapy </a:t>
            </a:r>
          </a:p>
          <a:p>
            <a:pPr marL="171450" indent="-171450">
              <a:buFont typeface="Arial" panose="020B0604020202020204" pitchFamily="34" charset="0"/>
              <a:buChar char="•"/>
            </a:pPr>
            <a:r>
              <a:rPr lang="en-GB" sz="800" baseline="0" dirty="0" smtClean="0">
                <a:latin typeface="+mj-lt"/>
                <a:cs typeface="Calibri"/>
              </a:rPr>
              <a:t>All counsellors follow BCAP framework for ethical practice</a:t>
            </a:r>
            <a:endParaRPr lang="en-GB" sz="1200" dirty="0" smtClean="0">
              <a:cs typeface="Calibri"/>
            </a:endParaRPr>
          </a:p>
          <a:p>
            <a:endParaRPr lang="en-GB" dirty="0"/>
          </a:p>
        </p:txBody>
      </p:sp>
      <p:sp>
        <p:nvSpPr>
          <p:cNvPr id="4" name="Slide Number Placeholder 3"/>
          <p:cNvSpPr>
            <a:spLocks noGrp="1"/>
          </p:cNvSpPr>
          <p:nvPr>
            <p:ph type="sldNum" sz="quarter" idx="10"/>
          </p:nvPr>
        </p:nvSpPr>
        <p:spPr/>
        <p:txBody>
          <a:bodyPr/>
          <a:lstStyle/>
          <a:p>
            <a:fld id="{4E939229-D9EB-4931-86E7-86486D738A3F}" type="slidenum">
              <a:rPr lang="en-GB" smtClean="0"/>
              <a:t>8</a:t>
            </a:fld>
            <a:endParaRPr lang="en-GB" dirty="0"/>
          </a:p>
        </p:txBody>
      </p:sp>
    </p:spTree>
    <p:extLst>
      <p:ext uri="{BB962C8B-B14F-4D97-AF65-F5344CB8AC3E}">
        <p14:creationId xmlns:p14="http://schemas.microsoft.com/office/powerpoint/2010/main" val="1393403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700" dirty="0" smtClean="0"/>
              <a:t>Therapeutic Informed Parenting Sessions (TIPS) – 6 virtual workshops focusing on helping parent(s) to understand and normalise trauma behaviour, opportunity for peer support</a:t>
            </a:r>
          </a:p>
          <a:p>
            <a:endParaRPr lang="en-GB" sz="700" dirty="0" smtClean="0"/>
          </a:p>
          <a:p>
            <a:r>
              <a:rPr lang="en-GB" sz="700" dirty="0" smtClean="0"/>
              <a:t>Adventure therapy – Group therapy using nature and bush crafts as a co therapist. In partnership with Wild and Well therapy. </a:t>
            </a:r>
          </a:p>
          <a:p>
            <a:endParaRPr lang="en-GB" sz="700" dirty="0" smtClean="0"/>
          </a:p>
          <a:p>
            <a:r>
              <a:rPr lang="en-GB" sz="700" dirty="0" smtClean="0"/>
              <a:t>Women’s workshops – 6 virtual sessions to help the client move forward </a:t>
            </a:r>
          </a:p>
          <a:p>
            <a:endParaRPr lang="en-GB" sz="700" dirty="0" smtClean="0"/>
          </a:p>
          <a:p>
            <a:r>
              <a:rPr lang="en-GB" sz="700" dirty="0" smtClean="0"/>
              <a:t>Survivor’s coffee morning – for closed clients who would like continued peer support </a:t>
            </a:r>
          </a:p>
          <a:p>
            <a:endParaRPr lang="en-GB" dirty="0"/>
          </a:p>
        </p:txBody>
      </p:sp>
      <p:sp>
        <p:nvSpPr>
          <p:cNvPr id="4" name="Slide Number Placeholder 3"/>
          <p:cNvSpPr>
            <a:spLocks noGrp="1"/>
          </p:cNvSpPr>
          <p:nvPr>
            <p:ph type="sldNum" sz="quarter" idx="10"/>
          </p:nvPr>
        </p:nvSpPr>
        <p:spPr/>
        <p:txBody>
          <a:bodyPr/>
          <a:lstStyle/>
          <a:p>
            <a:fld id="{4E939229-D9EB-4931-86E7-86486D738A3F}" type="slidenum">
              <a:rPr lang="en-GB" smtClean="0"/>
              <a:t>9</a:t>
            </a:fld>
            <a:endParaRPr lang="en-GB" dirty="0"/>
          </a:p>
        </p:txBody>
      </p:sp>
    </p:spTree>
    <p:extLst>
      <p:ext uri="{BB962C8B-B14F-4D97-AF65-F5344CB8AC3E}">
        <p14:creationId xmlns:p14="http://schemas.microsoft.com/office/powerpoint/2010/main" val="794388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5F73F4A-0A95-449D-B04F-E3FE3E80FC55}" type="datetimeFigureOut">
              <a:rPr lang="en-GB" smtClean="0"/>
              <a:t>31/05/2023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9156836-AEC6-489C-86C8-14C2327E19E1}" type="slidenum">
              <a:rPr lang="en-GB" smtClean="0"/>
              <a:t>‹#›</a:t>
            </a:fld>
            <a:endParaRPr lang="en-GB" dirty="0"/>
          </a:p>
        </p:txBody>
      </p:sp>
    </p:spTree>
    <p:extLst>
      <p:ext uri="{BB962C8B-B14F-4D97-AF65-F5344CB8AC3E}">
        <p14:creationId xmlns:p14="http://schemas.microsoft.com/office/powerpoint/2010/main" val="2966576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5F73F4A-0A95-449D-B04F-E3FE3E80FC55}" type="datetimeFigureOut">
              <a:rPr lang="en-GB" smtClean="0"/>
              <a:t>31/05/2023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9156836-AEC6-489C-86C8-14C2327E19E1}" type="slidenum">
              <a:rPr lang="en-GB" smtClean="0"/>
              <a:t>‹#›</a:t>
            </a:fld>
            <a:endParaRPr lang="en-GB" dirty="0"/>
          </a:p>
        </p:txBody>
      </p:sp>
    </p:spTree>
    <p:extLst>
      <p:ext uri="{BB962C8B-B14F-4D97-AF65-F5344CB8AC3E}">
        <p14:creationId xmlns:p14="http://schemas.microsoft.com/office/powerpoint/2010/main" val="931252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5F73F4A-0A95-449D-B04F-E3FE3E80FC55}" type="datetimeFigureOut">
              <a:rPr lang="en-GB" smtClean="0"/>
              <a:t>31/05/2023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9156836-AEC6-489C-86C8-14C2327E19E1}" type="slidenum">
              <a:rPr lang="en-GB" smtClean="0"/>
              <a:t>‹#›</a:t>
            </a:fld>
            <a:endParaRPr lang="en-GB" dirty="0"/>
          </a:p>
        </p:txBody>
      </p:sp>
    </p:spTree>
    <p:extLst>
      <p:ext uri="{BB962C8B-B14F-4D97-AF65-F5344CB8AC3E}">
        <p14:creationId xmlns:p14="http://schemas.microsoft.com/office/powerpoint/2010/main" val="388334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5F73F4A-0A95-449D-B04F-E3FE3E80FC55}" type="datetimeFigureOut">
              <a:rPr lang="en-GB" smtClean="0"/>
              <a:t>31/05/2023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9156836-AEC6-489C-86C8-14C2327E19E1}" type="slidenum">
              <a:rPr lang="en-GB" smtClean="0"/>
              <a:t>‹#›</a:t>
            </a:fld>
            <a:endParaRPr lang="en-GB" dirty="0"/>
          </a:p>
        </p:txBody>
      </p:sp>
    </p:spTree>
    <p:extLst>
      <p:ext uri="{BB962C8B-B14F-4D97-AF65-F5344CB8AC3E}">
        <p14:creationId xmlns:p14="http://schemas.microsoft.com/office/powerpoint/2010/main" val="572799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F73F4A-0A95-449D-B04F-E3FE3E80FC55}" type="datetimeFigureOut">
              <a:rPr lang="en-GB" smtClean="0"/>
              <a:t>31/05/2023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9156836-AEC6-489C-86C8-14C2327E19E1}" type="slidenum">
              <a:rPr lang="en-GB" smtClean="0"/>
              <a:t>‹#›</a:t>
            </a:fld>
            <a:endParaRPr lang="en-GB" dirty="0"/>
          </a:p>
        </p:txBody>
      </p:sp>
    </p:spTree>
    <p:extLst>
      <p:ext uri="{BB962C8B-B14F-4D97-AF65-F5344CB8AC3E}">
        <p14:creationId xmlns:p14="http://schemas.microsoft.com/office/powerpoint/2010/main" val="122486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5F73F4A-0A95-449D-B04F-E3FE3E80FC55}" type="datetimeFigureOut">
              <a:rPr lang="en-GB" smtClean="0"/>
              <a:t>31/05/2023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9156836-AEC6-489C-86C8-14C2327E19E1}" type="slidenum">
              <a:rPr lang="en-GB" smtClean="0"/>
              <a:t>‹#›</a:t>
            </a:fld>
            <a:endParaRPr lang="en-GB" dirty="0"/>
          </a:p>
        </p:txBody>
      </p:sp>
    </p:spTree>
    <p:extLst>
      <p:ext uri="{BB962C8B-B14F-4D97-AF65-F5344CB8AC3E}">
        <p14:creationId xmlns:p14="http://schemas.microsoft.com/office/powerpoint/2010/main" val="3060658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5F73F4A-0A95-449D-B04F-E3FE3E80FC55}" type="datetimeFigureOut">
              <a:rPr lang="en-GB" smtClean="0"/>
              <a:t>31/05/2023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9156836-AEC6-489C-86C8-14C2327E19E1}" type="slidenum">
              <a:rPr lang="en-GB" smtClean="0"/>
              <a:t>‹#›</a:t>
            </a:fld>
            <a:endParaRPr lang="en-GB" dirty="0"/>
          </a:p>
        </p:txBody>
      </p:sp>
    </p:spTree>
    <p:extLst>
      <p:ext uri="{BB962C8B-B14F-4D97-AF65-F5344CB8AC3E}">
        <p14:creationId xmlns:p14="http://schemas.microsoft.com/office/powerpoint/2010/main" val="405147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5F73F4A-0A95-449D-B04F-E3FE3E80FC55}" type="datetimeFigureOut">
              <a:rPr lang="en-GB" smtClean="0"/>
              <a:t>31/05/2023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9156836-AEC6-489C-86C8-14C2327E19E1}" type="slidenum">
              <a:rPr lang="en-GB" smtClean="0"/>
              <a:t>‹#›</a:t>
            </a:fld>
            <a:endParaRPr lang="en-GB" dirty="0"/>
          </a:p>
        </p:txBody>
      </p:sp>
    </p:spTree>
    <p:extLst>
      <p:ext uri="{BB962C8B-B14F-4D97-AF65-F5344CB8AC3E}">
        <p14:creationId xmlns:p14="http://schemas.microsoft.com/office/powerpoint/2010/main" val="3784019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F73F4A-0A95-449D-B04F-E3FE3E80FC55}" type="datetimeFigureOut">
              <a:rPr lang="en-GB" smtClean="0"/>
              <a:t>31/05/2023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9156836-AEC6-489C-86C8-14C2327E19E1}" type="slidenum">
              <a:rPr lang="en-GB" smtClean="0"/>
              <a:t>‹#›</a:t>
            </a:fld>
            <a:endParaRPr lang="en-GB" dirty="0"/>
          </a:p>
        </p:txBody>
      </p:sp>
    </p:spTree>
    <p:extLst>
      <p:ext uri="{BB962C8B-B14F-4D97-AF65-F5344CB8AC3E}">
        <p14:creationId xmlns:p14="http://schemas.microsoft.com/office/powerpoint/2010/main" val="1775535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F73F4A-0A95-449D-B04F-E3FE3E80FC55}" type="datetimeFigureOut">
              <a:rPr lang="en-GB" smtClean="0"/>
              <a:t>31/05/2023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9156836-AEC6-489C-86C8-14C2327E19E1}" type="slidenum">
              <a:rPr lang="en-GB" smtClean="0"/>
              <a:t>‹#›</a:t>
            </a:fld>
            <a:endParaRPr lang="en-GB" dirty="0"/>
          </a:p>
        </p:txBody>
      </p:sp>
    </p:spTree>
    <p:extLst>
      <p:ext uri="{BB962C8B-B14F-4D97-AF65-F5344CB8AC3E}">
        <p14:creationId xmlns:p14="http://schemas.microsoft.com/office/powerpoint/2010/main" val="924225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F73F4A-0A95-449D-B04F-E3FE3E80FC55}" type="datetimeFigureOut">
              <a:rPr lang="en-GB" smtClean="0"/>
              <a:t>31/05/2023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9156836-AEC6-489C-86C8-14C2327E19E1}" type="slidenum">
              <a:rPr lang="en-GB" smtClean="0"/>
              <a:t>‹#›</a:t>
            </a:fld>
            <a:endParaRPr lang="en-GB" dirty="0"/>
          </a:p>
        </p:txBody>
      </p:sp>
    </p:spTree>
    <p:extLst>
      <p:ext uri="{BB962C8B-B14F-4D97-AF65-F5344CB8AC3E}">
        <p14:creationId xmlns:p14="http://schemas.microsoft.com/office/powerpoint/2010/main" val="499479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F73F4A-0A95-449D-B04F-E3FE3E80FC55}" type="datetimeFigureOut">
              <a:rPr lang="en-GB" smtClean="0"/>
              <a:t>31/05/2023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156836-AEC6-489C-86C8-14C2327E19E1}" type="slidenum">
              <a:rPr lang="en-GB" smtClean="0"/>
              <a:t>‹#›</a:t>
            </a:fld>
            <a:endParaRPr lang="en-GB" dirty="0"/>
          </a:p>
        </p:txBody>
      </p:sp>
    </p:spTree>
    <p:extLst>
      <p:ext uri="{BB962C8B-B14F-4D97-AF65-F5344CB8AC3E}">
        <p14:creationId xmlns:p14="http://schemas.microsoft.com/office/powerpoint/2010/main" val="2763069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1605" t="15034" r="66467" b="36470"/>
          <a:stretch/>
        </p:blipFill>
        <p:spPr>
          <a:xfrm>
            <a:off x="0" y="0"/>
            <a:ext cx="12192000" cy="6858000"/>
          </a:xfrm>
          <a:prstGeom prst="rect">
            <a:avLst/>
          </a:prstGeom>
        </p:spPr>
      </p:pic>
      <p:sp>
        <p:nvSpPr>
          <p:cNvPr id="7" name="TextBox 6"/>
          <p:cNvSpPr txBox="1"/>
          <p:nvPr/>
        </p:nvSpPr>
        <p:spPr>
          <a:xfrm>
            <a:off x="1440873" y="3616036"/>
            <a:ext cx="3228109" cy="369332"/>
          </a:xfrm>
          <a:prstGeom prst="rect">
            <a:avLst/>
          </a:prstGeom>
          <a:noFill/>
        </p:spPr>
        <p:txBody>
          <a:bodyPr wrap="square" rtlCol="0">
            <a:spAutoFit/>
          </a:bodyPr>
          <a:lstStyle/>
          <a:p>
            <a:pPr algn="ctr"/>
            <a:endParaRPr lang="en-GB" dirty="0"/>
          </a:p>
        </p:txBody>
      </p:sp>
    </p:spTree>
    <p:extLst>
      <p:ext uri="{BB962C8B-B14F-4D97-AF65-F5344CB8AC3E}">
        <p14:creationId xmlns:p14="http://schemas.microsoft.com/office/powerpoint/2010/main" val="3622366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782"/>
            <a:ext cx="12192000" cy="6857999"/>
          </a:xfrm>
          <a:prstGeom prst="rect">
            <a:avLst/>
          </a:prstGeom>
        </p:spPr>
      </p:pic>
      <p:sp>
        <p:nvSpPr>
          <p:cNvPr id="2" name="Title 1"/>
          <p:cNvSpPr>
            <a:spLocks noGrp="1"/>
          </p:cNvSpPr>
          <p:nvPr>
            <p:ph type="title"/>
          </p:nvPr>
        </p:nvSpPr>
        <p:spPr>
          <a:xfrm>
            <a:off x="2043076" y="1599982"/>
            <a:ext cx="8105847" cy="1230657"/>
          </a:xfrm>
        </p:spPr>
        <p:txBody>
          <a:bodyPr>
            <a:normAutofit/>
          </a:bodyPr>
          <a:lstStyle/>
          <a:p>
            <a:pPr algn="ctr"/>
            <a:r>
              <a:rPr lang="en-GB" sz="4000" b="1" dirty="0" smtClean="0">
                <a:latin typeface="Arial" panose="020B0604020202020204" pitchFamily="34" charset="0"/>
                <a:cs typeface="Arial" panose="020B0604020202020204" pitchFamily="34" charset="0"/>
              </a:rPr>
              <a:t>Community Development ISVA</a:t>
            </a:r>
            <a:endParaRPr lang="en-GB" sz="4000" dirty="0">
              <a:latin typeface="Arial" panose="020B0604020202020204" pitchFamily="34" charset="0"/>
              <a:cs typeface="Arial" panose="020B0604020202020204" pitchFamily="34" charset="0"/>
            </a:endParaRPr>
          </a:p>
        </p:txBody>
      </p:sp>
      <p:pic>
        <p:nvPicPr>
          <p:cNvPr id="5122" name="Picture 2" descr="Free photo high view diverse wooden characters inclusion concep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0890" y="2830639"/>
            <a:ext cx="3893910" cy="2189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1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2" name="Title 1"/>
          <p:cNvSpPr>
            <a:spLocks noGrp="1"/>
          </p:cNvSpPr>
          <p:nvPr>
            <p:ph type="title"/>
          </p:nvPr>
        </p:nvSpPr>
        <p:spPr>
          <a:xfrm>
            <a:off x="1848037" y="213173"/>
            <a:ext cx="8105847" cy="1230657"/>
          </a:xfrm>
        </p:spPr>
        <p:txBody>
          <a:bodyPr>
            <a:normAutofit/>
          </a:bodyPr>
          <a:lstStyle/>
          <a:p>
            <a:pPr algn="ctr"/>
            <a:r>
              <a:rPr lang="en-GB" sz="4000" b="1" dirty="0" smtClean="0">
                <a:latin typeface="Arial" panose="020B0604020202020204" pitchFamily="34" charset="0"/>
                <a:cs typeface="Arial" panose="020B0604020202020204" pitchFamily="34" charset="0"/>
              </a:rPr>
              <a:t>How do we do this?</a:t>
            </a:r>
            <a:endParaRPr lang="en-GB" sz="4000" b="1" dirty="0">
              <a:latin typeface="Arial" panose="020B0604020202020204" pitchFamily="34" charset="0"/>
              <a:cs typeface="Arial" panose="020B0604020202020204" pitchFamily="34" charset="0"/>
            </a:endParaRPr>
          </a:p>
        </p:txBody>
      </p:sp>
      <p:sp>
        <p:nvSpPr>
          <p:cNvPr id="3" name="TextBox 2"/>
          <p:cNvSpPr txBox="1"/>
          <p:nvPr/>
        </p:nvSpPr>
        <p:spPr>
          <a:xfrm>
            <a:off x="1346661" y="1704859"/>
            <a:ext cx="8611986" cy="3046988"/>
          </a:xfrm>
          <a:prstGeom prst="rect">
            <a:avLst/>
          </a:prstGeom>
          <a:noFill/>
        </p:spPr>
        <p:txBody>
          <a:bodyPr wrap="square" rtlCol="0">
            <a:spAutoFit/>
          </a:bodyPr>
          <a:lstStyle/>
          <a:p>
            <a:pPr marL="285750" indent="-285750">
              <a:buFont typeface="Arial" panose="020B0604020202020204" pitchFamily="34" charset="0"/>
              <a:buChar char="•"/>
            </a:pPr>
            <a:r>
              <a:rPr lang="en-GB" sz="2600" dirty="0"/>
              <a:t>R</a:t>
            </a:r>
            <a:r>
              <a:rPr lang="en-GB" sz="2600" dirty="0" smtClean="0"/>
              <a:t>eaching </a:t>
            </a:r>
            <a:r>
              <a:rPr lang="en-GB" sz="2600" dirty="0"/>
              <a:t>out to local, grass root organisations embedded in hard to reach communities and agencies such as the police and local authorities.</a:t>
            </a:r>
          </a:p>
          <a:p>
            <a:pPr marL="285750" indent="-285750">
              <a:buFont typeface="Arial" panose="020B0604020202020204" pitchFamily="34" charset="0"/>
              <a:buChar char="•"/>
            </a:pPr>
            <a:endParaRPr lang="en-GB" sz="2600" dirty="0"/>
          </a:p>
          <a:p>
            <a:pPr marL="285750" indent="-285750">
              <a:buFont typeface="Arial" panose="020B0604020202020204" pitchFamily="34" charset="0"/>
              <a:buChar char="•"/>
            </a:pPr>
            <a:r>
              <a:rPr lang="en-GB" sz="2600" dirty="0"/>
              <a:t>S</a:t>
            </a:r>
            <a:r>
              <a:rPr lang="en-GB" sz="2600" dirty="0" smtClean="0"/>
              <a:t>upporting </a:t>
            </a:r>
            <a:r>
              <a:rPr lang="en-GB" sz="2600" dirty="0"/>
              <a:t>grass root organisations </a:t>
            </a:r>
            <a:r>
              <a:rPr lang="en-GB" sz="2600" dirty="0" smtClean="0"/>
              <a:t>and providing referral </a:t>
            </a:r>
            <a:r>
              <a:rPr lang="en-GB" sz="2600" dirty="0"/>
              <a:t>pathways </a:t>
            </a:r>
            <a:r>
              <a:rPr lang="en-GB" sz="2600" dirty="0" smtClean="0"/>
              <a:t>information. </a:t>
            </a:r>
            <a:endParaRPr lang="en-GB" sz="2600"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230778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282" name="Title 1"/>
          <p:cNvSpPr>
            <a:spLocks noGrp="1"/>
          </p:cNvSpPr>
          <p:nvPr>
            <p:ph type="title"/>
          </p:nvPr>
        </p:nvSpPr>
        <p:spPr>
          <a:xfrm>
            <a:off x="2634512" y="416379"/>
            <a:ext cx="6985366" cy="921275"/>
          </a:xfrm>
        </p:spPr>
        <p:txBody>
          <a:bodyPr/>
          <a:lstStyle/>
          <a:p>
            <a:pPr algn="ctr"/>
            <a:r>
              <a:rPr lang="en-GB" sz="4000" b="1" dirty="0">
                <a:latin typeface="Arial" panose="020B0604020202020204" pitchFamily="34" charset="0"/>
                <a:cs typeface="Arial" panose="020B0604020202020204" pitchFamily="34" charset="0"/>
              </a:rPr>
              <a:t>How to make a referral </a:t>
            </a:r>
            <a:r>
              <a:rPr lang="en-GB" b="1" dirty="0"/>
              <a:t> </a:t>
            </a:r>
            <a:endParaRPr lang="en-GB" altLang="en-US" b="1" dirty="0" smtClean="0">
              <a:latin typeface="+mn-lt"/>
            </a:endParaRPr>
          </a:p>
        </p:txBody>
      </p:sp>
      <p:sp>
        <p:nvSpPr>
          <p:cNvPr id="97283" name="Content Placeholder 2"/>
          <p:cNvSpPr>
            <a:spLocks noGrp="1"/>
          </p:cNvSpPr>
          <p:nvPr>
            <p:ph idx="1"/>
          </p:nvPr>
        </p:nvSpPr>
        <p:spPr>
          <a:xfrm>
            <a:off x="1835997" y="1666268"/>
            <a:ext cx="8582396" cy="3348645"/>
          </a:xfrm>
        </p:spPr>
        <p:txBody>
          <a:bodyPr>
            <a:noAutofit/>
          </a:bodyPr>
          <a:lstStyle/>
          <a:p>
            <a:r>
              <a:rPr lang="en-GB" sz="2400" b="1" dirty="0">
                <a:cs typeface="Calibri"/>
              </a:rPr>
              <a:t>Self- </a:t>
            </a:r>
            <a:r>
              <a:rPr lang="en-GB" sz="2400" b="1" dirty="0" smtClean="0">
                <a:cs typeface="Calibri"/>
              </a:rPr>
              <a:t>referral</a:t>
            </a:r>
            <a:r>
              <a:rPr lang="en-GB" sz="2400" dirty="0" smtClean="0">
                <a:cs typeface="Calibri"/>
              </a:rPr>
              <a:t>: A </a:t>
            </a:r>
            <a:r>
              <a:rPr lang="en-GB" sz="2400" dirty="0">
                <a:cs typeface="Calibri"/>
              </a:rPr>
              <a:t>survivor can make a self- referral into the service by </a:t>
            </a:r>
            <a:r>
              <a:rPr lang="en-GB" sz="2400" dirty="0" smtClean="0">
                <a:cs typeface="Calibri"/>
              </a:rPr>
              <a:t>telephoning 0121 </a:t>
            </a:r>
            <a:r>
              <a:rPr lang="en-GB" sz="2400" dirty="0">
                <a:cs typeface="Calibri"/>
              </a:rPr>
              <a:t>553 </a:t>
            </a:r>
            <a:r>
              <a:rPr lang="en-GB" sz="2400" dirty="0" smtClean="0">
                <a:cs typeface="Calibri"/>
              </a:rPr>
              <a:t>0090</a:t>
            </a:r>
          </a:p>
          <a:p>
            <a:endParaRPr lang="en-GB" sz="2400" dirty="0">
              <a:cs typeface="Calibri"/>
            </a:endParaRPr>
          </a:p>
          <a:p>
            <a:r>
              <a:rPr lang="en-GB" sz="2400" dirty="0">
                <a:cs typeface="Calibri"/>
              </a:rPr>
              <a:t>Everyone who answers the phone uses a trauma informed </a:t>
            </a:r>
            <a:r>
              <a:rPr lang="en-GB" sz="2400" dirty="0" smtClean="0">
                <a:cs typeface="Calibri"/>
              </a:rPr>
              <a:t>response</a:t>
            </a:r>
            <a:endParaRPr lang="en-GB" sz="2400" dirty="0">
              <a:cs typeface="Calibri"/>
            </a:endParaRPr>
          </a:p>
          <a:p>
            <a:pPr marL="0" indent="0" algn="ctr">
              <a:buNone/>
            </a:pPr>
            <a:endParaRPr lang="en-GB" sz="2400" dirty="0">
              <a:cs typeface="Calibri"/>
            </a:endParaRPr>
          </a:p>
          <a:p>
            <a:pPr marL="0" indent="0" algn="ctr">
              <a:buNone/>
            </a:pPr>
            <a:r>
              <a:rPr lang="en-GB" sz="2400" dirty="0" smtClean="0">
                <a:cs typeface="Calibri"/>
              </a:rPr>
              <a:t>When </a:t>
            </a:r>
            <a:r>
              <a:rPr lang="en-GB" sz="2400" dirty="0">
                <a:cs typeface="Calibri"/>
              </a:rPr>
              <a:t>a referral is first made, </a:t>
            </a:r>
            <a:r>
              <a:rPr lang="en-GB" sz="2400" dirty="0" smtClean="0">
                <a:cs typeface="Calibri"/>
              </a:rPr>
              <a:t>SPOC </a:t>
            </a:r>
            <a:r>
              <a:rPr lang="en-GB" sz="2400" dirty="0">
                <a:cs typeface="Calibri"/>
              </a:rPr>
              <a:t>(Single Point of Contact) completes a comprehensive triage assessment to identify if the survivor will benefit from support</a:t>
            </a:r>
            <a:r>
              <a:rPr lang="en-GB" sz="2400" dirty="0" smtClean="0">
                <a:cs typeface="Calibri"/>
              </a:rPr>
              <a:t>.</a:t>
            </a:r>
          </a:p>
          <a:p>
            <a:pPr marL="0" indent="0">
              <a:buNone/>
            </a:pPr>
            <a:endParaRPr lang="en-GB" sz="2400" dirty="0">
              <a:cs typeface="Calibri"/>
            </a:endParaRPr>
          </a:p>
          <a:p>
            <a:pPr marL="0" indent="0">
              <a:buNone/>
            </a:pPr>
            <a:r>
              <a:rPr lang="en-GB" sz="2400" dirty="0">
                <a:cs typeface="Calibri"/>
              </a:rPr>
              <a:t> </a:t>
            </a:r>
          </a:p>
          <a:p>
            <a:endParaRPr lang="en-GB" sz="2400" dirty="0">
              <a:cs typeface="Calibri"/>
            </a:endParaRPr>
          </a:p>
        </p:txBody>
      </p:sp>
    </p:spTree>
    <p:extLst>
      <p:ext uri="{BB962C8B-B14F-4D97-AF65-F5344CB8AC3E}">
        <p14:creationId xmlns:p14="http://schemas.microsoft.com/office/powerpoint/2010/main" val="2706531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282" name="Title 1"/>
          <p:cNvSpPr>
            <a:spLocks noGrp="1"/>
          </p:cNvSpPr>
          <p:nvPr>
            <p:ph type="title"/>
          </p:nvPr>
        </p:nvSpPr>
        <p:spPr>
          <a:xfrm>
            <a:off x="2849054" y="393108"/>
            <a:ext cx="6985366" cy="921275"/>
          </a:xfrm>
        </p:spPr>
        <p:txBody>
          <a:bodyPr/>
          <a:lstStyle/>
          <a:p>
            <a:pPr algn="ctr"/>
            <a:r>
              <a:rPr lang="en-GB" sz="4000" b="1" dirty="0" smtClean="0">
                <a:latin typeface="Arial" panose="020B0604020202020204" pitchFamily="34" charset="0"/>
                <a:cs typeface="Arial" panose="020B0604020202020204" pitchFamily="34" charset="0"/>
              </a:rPr>
              <a:t>Professional referral </a:t>
            </a:r>
            <a:r>
              <a:rPr lang="en-GB" b="1" dirty="0"/>
              <a:t> </a:t>
            </a:r>
            <a:endParaRPr lang="en-GB" altLang="en-US" b="1" dirty="0" smtClean="0">
              <a:latin typeface="+mn-lt"/>
            </a:endParaRPr>
          </a:p>
        </p:txBody>
      </p:sp>
      <p:sp>
        <p:nvSpPr>
          <p:cNvPr id="97283" name="Content Placeholder 2"/>
          <p:cNvSpPr>
            <a:spLocks noGrp="1"/>
          </p:cNvSpPr>
          <p:nvPr>
            <p:ph idx="1"/>
          </p:nvPr>
        </p:nvSpPr>
        <p:spPr>
          <a:xfrm>
            <a:off x="1407373" y="1551120"/>
            <a:ext cx="8582396" cy="1648433"/>
          </a:xfrm>
        </p:spPr>
        <p:txBody>
          <a:bodyPr>
            <a:noAutofit/>
          </a:bodyPr>
          <a:lstStyle/>
          <a:p>
            <a:pPr marL="0" indent="0" algn="ctr">
              <a:lnSpc>
                <a:spcPct val="150000"/>
              </a:lnSpc>
              <a:buNone/>
            </a:pPr>
            <a:r>
              <a:rPr lang="en-GB" sz="2400" dirty="0" smtClean="0">
                <a:cs typeface="Calibri"/>
              </a:rPr>
              <a:t>Black </a:t>
            </a:r>
            <a:r>
              <a:rPr lang="en-GB" sz="2400" dirty="0">
                <a:cs typeface="Calibri"/>
              </a:rPr>
              <a:t>Country Women’s Aid.co.uk &gt; Rape and Sexual Violence service&gt; scroll down to Rape and Sexual Violence service Resources&gt; Referral form for professionals. </a:t>
            </a:r>
          </a:p>
        </p:txBody>
      </p:sp>
      <p:pic>
        <p:nvPicPr>
          <p:cNvPr id="2" name="Picture 1"/>
          <p:cNvPicPr>
            <a:picLocks noChangeAspect="1"/>
          </p:cNvPicPr>
          <p:nvPr/>
        </p:nvPicPr>
        <p:blipFill>
          <a:blip r:embed="rId4"/>
          <a:stretch>
            <a:fillRect/>
          </a:stretch>
        </p:blipFill>
        <p:spPr>
          <a:xfrm>
            <a:off x="76436" y="3998514"/>
            <a:ext cx="4059079" cy="2136194"/>
          </a:xfrm>
          <a:prstGeom prst="rect">
            <a:avLst/>
          </a:prstGeom>
        </p:spPr>
      </p:pic>
      <p:pic>
        <p:nvPicPr>
          <p:cNvPr id="3" name="Picture 2"/>
          <p:cNvPicPr>
            <a:picLocks noChangeAspect="1"/>
          </p:cNvPicPr>
          <p:nvPr/>
        </p:nvPicPr>
        <p:blipFill>
          <a:blip r:embed="rId5"/>
          <a:stretch>
            <a:fillRect/>
          </a:stretch>
        </p:blipFill>
        <p:spPr>
          <a:xfrm>
            <a:off x="4155631" y="4028229"/>
            <a:ext cx="4268882" cy="2106479"/>
          </a:xfrm>
          <a:prstGeom prst="rect">
            <a:avLst/>
          </a:prstGeom>
        </p:spPr>
      </p:pic>
      <p:pic>
        <p:nvPicPr>
          <p:cNvPr id="4" name="Picture 3"/>
          <p:cNvPicPr>
            <a:picLocks noChangeAspect="1"/>
          </p:cNvPicPr>
          <p:nvPr/>
        </p:nvPicPr>
        <p:blipFill>
          <a:blip r:embed="rId6"/>
          <a:stretch>
            <a:fillRect/>
          </a:stretch>
        </p:blipFill>
        <p:spPr>
          <a:xfrm>
            <a:off x="8517032" y="4028229"/>
            <a:ext cx="3674968" cy="2205351"/>
          </a:xfrm>
          <a:prstGeom prst="rect">
            <a:avLst/>
          </a:prstGeom>
        </p:spPr>
      </p:pic>
      <p:sp>
        <p:nvSpPr>
          <p:cNvPr id="5" name="Rectangle 4"/>
          <p:cNvSpPr/>
          <p:nvPr/>
        </p:nvSpPr>
        <p:spPr>
          <a:xfrm>
            <a:off x="2849054" y="4471988"/>
            <a:ext cx="1214058" cy="8340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8744179" y="4945166"/>
            <a:ext cx="1528762" cy="3714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37440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9332" y="188412"/>
            <a:ext cx="3154482" cy="1022221"/>
          </a:xfrm>
        </p:spPr>
        <p:txBody>
          <a:bodyPr>
            <a:noAutofit/>
          </a:bodyPr>
          <a:lstStyle/>
          <a:p>
            <a:r>
              <a:rPr lang="en-GB" sz="4000" b="1" dirty="0">
                <a:latin typeface="Arial" panose="020B0604020202020204" pitchFamily="34" charset="0"/>
                <a:cs typeface="Arial" panose="020B0604020202020204" pitchFamily="34" charset="0"/>
              </a:rPr>
              <a:t>Contact us</a:t>
            </a:r>
          </a:p>
        </p:txBody>
      </p:sp>
      <p:sp>
        <p:nvSpPr>
          <p:cNvPr id="3" name="Content Placeholder 2"/>
          <p:cNvSpPr>
            <a:spLocks noGrp="1"/>
          </p:cNvSpPr>
          <p:nvPr>
            <p:ph idx="1"/>
          </p:nvPr>
        </p:nvSpPr>
        <p:spPr>
          <a:xfrm>
            <a:off x="944334" y="1413893"/>
            <a:ext cx="9322887" cy="1877145"/>
          </a:xfrm>
        </p:spPr>
        <p:txBody>
          <a:bodyPr>
            <a:noAutofit/>
          </a:bodyPr>
          <a:lstStyle/>
          <a:p>
            <a:pPr marL="0" indent="0" algn="ctr">
              <a:buNone/>
            </a:pPr>
            <a:r>
              <a:rPr lang="en-GB" b="1" dirty="0" smtClean="0"/>
              <a:t>Katie Wakefield- Community Development Independent Sexual Violence Advisor</a:t>
            </a:r>
          </a:p>
          <a:p>
            <a:pPr marL="0" indent="0" algn="ctr">
              <a:buNone/>
            </a:pPr>
            <a:r>
              <a:rPr lang="en-GB" b="1" dirty="0" smtClean="0"/>
              <a:t>Katie.Wakefield@blackcountrywomensaid.co.uk</a:t>
            </a:r>
          </a:p>
          <a:p>
            <a:pPr marL="0" indent="0" algn="ctr">
              <a:buNone/>
            </a:pPr>
            <a:endParaRPr lang="en-GB" b="1" dirty="0" smtClean="0"/>
          </a:p>
          <a:p>
            <a:pPr marL="0" indent="0" algn="ctr">
              <a:buNone/>
            </a:pPr>
            <a:r>
              <a:rPr lang="en-GB" b="1" dirty="0" smtClean="0"/>
              <a:t>Sexual </a:t>
            </a:r>
            <a:r>
              <a:rPr lang="en-GB" b="1" dirty="0"/>
              <a:t>Violence Single Point of Contact: </a:t>
            </a:r>
            <a:r>
              <a:rPr lang="en-GB" dirty="0"/>
              <a:t>0121 553 0090</a:t>
            </a:r>
          </a:p>
          <a:p>
            <a:pPr marL="0" indent="0">
              <a:buNone/>
            </a:pPr>
            <a:endParaRPr lang="en-GB" dirty="0"/>
          </a:p>
        </p:txBody>
      </p:sp>
      <p:sp>
        <p:nvSpPr>
          <p:cNvPr id="5" name="TextBox 4"/>
          <p:cNvSpPr txBox="1"/>
          <p:nvPr/>
        </p:nvSpPr>
        <p:spPr>
          <a:xfrm>
            <a:off x="2346036" y="3943927"/>
            <a:ext cx="2770909" cy="369332"/>
          </a:xfrm>
          <a:prstGeom prst="rect">
            <a:avLst/>
          </a:prstGeom>
          <a:noFill/>
        </p:spPr>
        <p:txBody>
          <a:bodyPr wrap="square" rtlCol="0">
            <a:spAutoFit/>
          </a:bodyPr>
          <a:lstStyle/>
          <a:p>
            <a:r>
              <a:rPr lang="en-GB" dirty="0"/>
              <a:t>Black Country Women’s Aid</a:t>
            </a:r>
          </a:p>
        </p:txBody>
      </p:sp>
      <p:sp>
        <p:nvSpPr>
          <p:cNvPr id="6" name="TextBox 5"/>
          <p:cNvSpPr txBox="1"/>
          <p:nvPr/>
        </p:nvSpPr>
        <p:spPr>
          <a:xfrm>
            <a:off x="2346036" y="4516519"/>
            <a:ext cx="2770909" cy="369332"/>
          </a:xfrm>
          <a:prstGeom prst="rect">
            <a:avLst/>
          </a:prstGeom>
          <a:noFill/>
        </p:spPr>
        <p:txBody>
          <a:bodyPr wrap="square" rtlCol="0">
            <a:spAutoFit/>
          </a:bodyPr>
          <a:lstStyle/>
          <a:p>
            <a:r>
              <a:rPr lang="en-GB" dirty="0"/>
              <a:t>@bcwomensaid</a:t>
            </a:r>
          </a:p>
        </p:txBody>
      </p:sp>
      <p:sp>
        <p:nvSpPr>
          <p:cNvPr id="7" name="TextBox 6"/>
          <p:cNvSpPr txBox="1"/>
          <p:nvPr/>
        </p:nvSpPr>
        <p:spPr>
          <a:xfrm>
            <a:off x="5888181" y="3943927"/>
            <a:ext cx="2627745" cy="369332"/>
          </a:xfrm>
          <a:prstGeom prst="rect">
            <a:avLst/>
          </a:prstGeom>
          <a:noFill/>
        </p:spPr>
        <p:txBody>
          <a:bodyPr wrap="square" rtlCol="0">
            <a:spAutoFit/>
          </a:bodyPr>
          <a:lstStyle/>
          <a:p>
            <a:r>
              <a:rPr lang="en-GB" dirty="0"/>
              <a:t>@bcwomensaid</a:t>
            </a:r>
          </a:p>
        </p:txBody>
      </p:sp>
      <p:sp>
        <p:nvSpPr>
          <p:cNvPr id="8" name="TextBox 7"/>
          <p:cNvSpPr txBox="1"/>
          <p:nvPr/>
        </p:nvSpPr>
        <p:spPr>
          <a:xfrm>
            <a:off x="5888181" y="4516519"/>
            <a:ext cx="2770909" cy="369332"/>
          </a:xfrm>
          <a:prstGeom prst="rect">
            <a:avLst/>
          </a:prstGeom>
          <a:noFill/>
        </p:spPr>
        <p:txBody>
          <a:bodyPr wrap="square" rtlCol="0">
            <a:spAutoFit/>
          </a:bodyPr>
          <a:lstStyle/>
          <a:p>
            <a:r>
              <a:rPr lang="en-GB" dirty="0"/>
              <a:t>Black Country Women’s Aid</a:t>
            </a:r>
          </a:p>
        </p:txBody>
      </p:sp>
    </p:spTree>
    <p:extLst>
      <p:ext uri="{BB962C8B-B14F-4D97-AF65-F5344CB8AC3E}">
        <p14:creationId xmlns:p14="http://schemas.microsoft.com/office/powerpoint/2010/main" val="1549477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Content Placeholder 2"/>
          <p:cNvSpPr>
            <a:spLocks noGrp="1"/>
          </p:cNvSpPr>
          <p:nvPr>
            <p:ph idx="1"/>
          </p:nvPr>
        </p:nvSpPr>
        <p:spPr>
          <a:xfrm>
            <a:off x="838200" y="202744"/>
            <a:ext cx="10515600" cy="5675542"/>
          </a:xfrm>
        </p:spPr>
        <p:txBody>
          <a:bodyPr>
            <a:normAutofit fontScale="25000" lnSpcReduction="20000"/>
          </a:bodyPr>
          <a:lstStyle/>
          <a:p>
            <a:pPr algn="ctr">
              <a:buNone/>
            </a:pPr>
            <a:endParaRPr lang="cy-GB" altLang="en-US" b="1" dirty="0" smtClean="0">
              <a:latin typeface="Arial" panose="020B0604020202020204" pitchFamily="34" charset="0"/>
              <a:cs typeface="Arial" panose="020B0604020202020204" pitchFamily="34" charset="0"/>
            </a:endParaRPr>
          </a:p>
          <a:p>
            <a:pPr algn="ctr">
              <a:buFontTx/>
              <a:buNone/>
            </a:pPr>
            <a:r>
              <a:rPr lang="en-GB" altLang="en-US" sz="13500" b="1" dirty="0">
                <a:latin typeface="Arial"/>
                <a:cs typeface="Arial"/>
              </a:rPr>
              <a:t>Black Country Rape </a:t>
            </a:r>
            <a:endParaRPr lang="en-GB" altLang="en-US" sz="13500" b="1" dirty="0" smtClean="0">
              <a:latin typeface="Arial"/>
              <a:cs typeface="Arial"/>
            </a:endParaRPr>
          </a:p>
          <a:p>
            <a:pPr algn="ctr">
              <a:buFontTx/>
              <a:buNone/>
            </a:pPr>
            <a:r>
              <a:rPr lang="en-GB" altLang="en-US" sz="13500" b="1" dirty="0" smtClean="0">
                <a:latin typeface="Arial"/>
                <a:cs typeface="Arial"/>
              </a:rPr>
              <a:t>&amp; </a:t>
            </a:r>
          </a:p>
          <a:p>
            <a:pPr algn="ctr">
              <a:buFontTx/>
              <a:buNone/>
            </a:pPr>
            <a:r>
              <a:rPr lang="en-GB" altLang="en-US" sz="13500" b="1" dirty="0" smtClean="0">
                <a:latin typeface="Arial"/>
                <a:cs typeface="Arial"/>
              </a:rPr>
              <a:t>Sexual </a:t>
            </a:r>
            <a:r>
              <a:rPr lang="en-GB" altLang="en-US" sz="13500" b="1" dirty="0">
                <a:latin typeface="Arial"/>
                <a:cs typeface="Arial"/>
              </a:rPr>
              <a:t>Violence Service </a:t>
            </a:r>
            <a:endParaRPr lang="en-GB" altLang="en-US" sz="13500" b="1" dirty="0" smtClean="0">
              <a:latin typeface="Arial"/>
              <a:cs typeface="Arial"/>
            </a:endParaRPr>
          </a:p>
          <a:p>
            <a:pPr algn="ctr">
              <a:buFontTx/>
              <a:buNone/>
            </a:pPr>
            <a:endParaRPr lang="en-GB" altLang="en-US" sz="8000" b="1" dirty="0">
              <a:latin typeface="Arial"/>
              <a:cs typeface="Arial"/>
            </a:endParaRPr>
          </a:p>
          <a:p>
            <a:pPr>
              <a:buFontTx/>
              <a:buNone/>
            </a:pPr>
            <a:r>
              <a:rPr lang="en-GB" altLang="en-US" sz="7200" dirty="0">
                <a:latin typeface="Arial"/>
                <a:cs typeface="Arial"/>
              </a:rPr>
              <a:t>Independent Sexual Violence Adviser Service (ISVA)  </a:t>
            </a:r>
          </a:p>
          <a:p>
            <a:pPr>
              <a:buFontTx/>
              <a:buNone/>
            </a:pPr>
            <a:endParaRPr lang="en-GB" altLang="en-US" sz="7200" dirty="0">
              <a:latin typeface="Arial"/>
              <a:cs typeface="Arial"/>
            </a:endParaRPr>
          </a:p>
          <a:p>
            <a:pPr>
              <a:buFontTx/>
              <a:buNone/>
            </a:pPr>
            <a:r>
              <a:rPr lang="en-GB" altLang="en-US" sz="7200" dirty="0">
                <a:latin typeface="Arial"/>
                <a:cs typeface="Arial"/>
              </a:rPr>
              <a:t>Adult Survivors of Childhood Sexual Abuse (CSA ISVA)</a:t>
            </a:r>
          </a:p>
          <a:p>
            <a:pPr>
              <a:buFontTx/>
              <a:buNone/>
            </a:pPr>
            <a:endParaRPr lang="en-GB" altLang="en-US" sz="7200" dirty="0">
              <a:latin typeface="Arial"/>
              <a:cs typeface="Arial"/>
            </a:endParaRPr>
          </a:p>
          <a:p>
            <a:pPr>
              <a:buFontTx/>
              <a:buNone/>
            </a:pPr>
            <a:r>
              <a:rPr lang="en-GB" altLang="en-US" sz="7200" dirty="0">
                <a:latin typeface="Arial"/>
                <a:cs typeface="Arial"/>
              </a:rPr>
              <a:t>Specialist Children’s Violence and Abuse Support (CHISVA)</a:t>
            </a:r>
          </a:p>
          <a:p>
            <a:pPr>
              <a:buFontTx/>
              <a:buNone/>
            </a:pPr>
            <a:endParaRPr lang="en-GB" altLang="en-US" sz="7200" dirty="0">
              <a:latin typeface="Arial"/>
              <a:cs typeface="Arial"/>
            </a:endParaRPr>
          </a:p>
          <a:p>
            <a:pPr>
              <a:buFontTx/>
              <a:buNone/>
            </a:pPr>
            <a:r>
              <a:rPr lang="en-GB" altLang="en-US" sz="7200" dirty="0">
                <a:latin typeface="Arial"/>
                <a:cs typeface="Arial"/>
              </a:rPr>
              <a:t>Community Development ISVA</a:t>
            </a:r>
          </a:p>
          <a:p>
            <a:pPr>
              <a:buFontTx/>
              <a:buNone/>
            </a:pPr>
            <a:endParaRPr lang="en-GB" altLang="en-US" sz="7200" dirty="0">
              <a:latin typeface="Arial"/>
              <a:cs typeface="Arial"/>
            </a:endParaRPr>
          </a:p>
          <a:p>
            <a:pPr>
              <a:buFontTx/>
              <a:buNone/>
            </a:pPr>
            <a:r>
              <a:rPr lang="en-GB" altLang="en-US" sz="7200" dirty="0">
                <a:latin typeface="Arial"/>
                <a:cs typeface="Arial"/>
              </a:rPr>
              <a:t>Counselling and Therapeutic Services</a:t>
            </a:r>
          </a:p>
          <a:p>
            <a:pPr algn="ctr">
              <a:buFontTx/>
              <a:buNone/>
            </a:pPr>
            <a:endParaRPr lang="cy-GB" altLang="en-US" b="1" dirty="0">
              <a:latin typeface="Arial"/>
              <a:cs typeface="Arial"/>
            </a:endParaRPr>
          </a:p>
          <a:p>
            <a:endParaRPr lang="en-GB" dirty="0"/>
          </a:p>
        </p:txBody>
      </p:sp>
      <p:pic>
        <p:nvPicPr>
          <p:cNvPr id="2" name="Picture 1"/>
          <p:cNvPicPr>
            <a:picLocks noChangeAspect="1"/>
          </p:cNvPicPr>
          <p:nvPr/>
        </p:nvPicPr>
        <p:blipFill>
          <a:blip r:embed="rId4"/>
          <a:stretch>
            <a:fillRect/>
          </a:stretch>
        </p:blipFill>
        <p:spPr>
          <a:xfrm>
            <a:off x="7816327" y="2297701"/>
            <a:ext cx="2835626" cy="3366770"/>
          </a:xfrm>
          <a:prstGeom prst="rect">
            <a:avLst/>
          </a:prstGeom>
        </p:spPr>
      </p:pic>
    </p:spTree>
    <p:extLst>
      <p:ext uri="{BB962C8B-B14F-4D97-AF65-F5344CB8AC3E}">
        <p14:creationId xmlns:p14="http://schemas.microsoft.com/office/powerpoint/2010/main" val="2544540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Content Placeholder 2"/>
          <p:cNvSpPr>
            <a:spLocks noGrp="1"/>
          </p:cNvSpPr>
          <p:nvPr>
            <p:ph idx="1"/>
          </p:nvPr>
        </p:nvSpPr>
        <p:spPr>
          <a:xfrm>
            <a:off x="598776" y="1114031"/>
            <a:ext cx="10515600" cy="2719700"/>
          </a:xfrm>
        </p:spPr>
        <p:txBody>
          <a:bodyPr/>
          <a:lstStyle/>
          <a:p>
            <a:pPr algn="ctr">
              <a:buNone/>
            </a:pPr>
            <a:endParaRPr lang="cy-GB" altLang="en-US" b="1" dirty="0" smtClean="0">
              <a:latin typeface="Arial" panose="020B0604020202020204" pitchFamily="34" charset="0"/>
              <a:cs typeface="Arial" panose="020B0604020202020204" pitchFamily="34" charset="0"/>
            </a:endParaRPr>
          </a:p>
          <a:p>
            <a:pPr algn="ctr">
              <a:buNone/>
            </a:pPr>
            <a:r>
              <a:rPr lang="cy-GB" altLang="en-US" sz="4000" b="1" dirty="0" smtClean="0">
                <a:latin typeface="Arial" panose="020B0604020202020204" pitchFamily="34" charset="0"/>
                <a:cs typeface="Arial" panose="020B0604020202020204" pitchFamily="34" charset="0"/>
              </a:rPr>
              <a:t>Independant Sexual </a:t>
            </a:r>
            <a:endParaRPr lang="cy-GB" altLang="en-US" sz="4000" b="1" dirty="0">
              <a:latin typeface="Arial" panose="020B0604020202020204" pitchFamily="34" charset="0"/>
              <a:cs typeface="Arial" panose="020B0604020202020204" pitchFamily="34" charset="0"/>
            </a:endParaRPr>
          </a:p>
          <a:p>
            <a:pPr algn="ctr">
              <a:buNone/>
            </a:pPr>
            <a:r>
              <a:rPr lang="cy-GB" altLang="en-US" sz="4000" b="1" dirty="0" smtClean="0">
                <a:latin typeface="Arial"/>
                <a:cs typeface="Arial"/>
              </a:rPr>
              <a:t>Violence Advisor</a:t>
            </a:r>
            <a:endParaRPr lang="cy-GB" altLang="en-US" sz="4000" b="1" dirty="0">
              <a:latin typeface="Arial" panose="020B0604020202020204" pitchFamily="34" charset="0"/>
              <a:cs typeface="Arial" panose="020B0604020202020204" pitchFamily="34" charset="0"/>
            </a:endParaRPr>
          </a:p>
          <a:p>
            <a:pPr algn="ctr">
              <a:buNone/>
            </a:pPr>
            <a:r>
              <a:rPr lang="cy-GB" altLang="en-US" sz="4000" b="1" dirty="0">
                <a:latin typeface="Arial" panose="020B0604020202020204" pitchFamily="34" charset="0"/>
                <a:cs typeface="Arial" panose="020B0604020202020204" pitchFamily="34" charset="0"/>
              </a:rPr>
              <a:t>(ISVA)</a:t>
            </a:r>
          </a:p>
          <a:p>
            <a:pPr algn="ctr">
              <a:buFontTx/>
              <a:buNone/>
            </a:pPr>
            <a:endParaRPr lang="cy-GB" altLang="en-US" b="1" dirty="0">
              <a:latin typeface="Arial"/>
              <a:cs typeface="Arial"/>
            </a:endParaRPr>
          </a:p>
          <a:p>
            <a:endParaRPr lang="en-GB" dirty="0"/>
          </a:p>
        </p:txBody>
      </p:sp>
    </p:spTree>
    <p:extLst>
      <p:ext uri="{BB962C8B-B14F-4D97-AF65-F5344CB8AC3E}">
        <p14:creationId xmlns:p14="http://schemas.microsoft.com/office/powerpoint/2010/main" val="3304193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Content Placeholder 2"/>
          <p:cNvSpPr>
            <a:spLocks noGrp="1"/>
          </p:cNvSpPr>
          <p:nvPr>
            <p:ph idx="1"/>
          </p:nvPr>
        </p:nvSpPr>
        <p:spPr>
          <a:xfrm>
            <a:off x="532302" y="1276125"/>
            <a:ext cx="7481155" cy="4336053"/>
          </a:xfrm>
        </p:spPr>
        <p:txBody>
          <a:bodyPr>
            <a:normAutofit fontScale="92500" lnSpcReduction="10000"/>
          </a:bodyPr>
          <a:lstStyle/>
          <a:p>
            <a:pPr marL="0" indent="0" algn="ctr">
              <a:buNone/>
            </a:pPr>
            <a:r>
              <a:rPr lang="cy-GB" altLang="en-US" sz="4300" b="1" dirty="0">
                <a:solidFill>
                  <a:srgbClr val="000000"/>
                </a:solidFill>
                <a:latin typeface="Arial" panose="020B0604020202020204" pitchFamily="34" charset="0"/>
                <a:cs typeface="Arial" panose="020B0604020202020204" pitchFamily="34" charset="0"/>
              </a:rPr>
              <a:t>What is </a:t>
            </a:r>
            <a:r>
              <a:rPr lang="cy-GB" altLang="en-US" sz="4300" b="1" dirty="0" smtClean="0">
                <a:solidFill>
                  <a:srgbClr val="000000"/>
                </a:solidFill>
                <a:latin typeface="Arial" panose="020B0604020202020204" pitchFamily="34" charset="0"/>
                <a:cs typeface="Arial" panose="020B0604020202020204" pitchFamily="34" charset="0"/>
              </a:rPr>
              <a:t>an ISVA</a:t>
            </a:r>
            <a:endParaRPr lang="en-GB" sz="4300" dirty="0" smtClean="0"/>
          </a:p>
          <a:p>
            <a:r>
              <a:rPr lang="en-GB" dirty="0" smtClean="0"/>
              <a:t>Criminal Justice Support</a:t>
            </a:r>
          </a:p>
          <a:p>
            <a:pPr lvl="1"/>
            <a:r>
              <a:rPr lang="en-GB" dirty="0" smtClean="0"/>
              <a:t>Providing service users with knowledge about their rights within the CJS process</a:t>
            </a:r>
          </a:p>
          <a:p>
            <a:pPr marL="457200" lvl="1" indent="0">
              <a:buNone/>
            </a:pPr>
            <a:endParaRPr lang="en-GB" dirty="0"/>
          </a:p>
          <a:p>
            <a:r>
              <a:rPr lang="en-GB" dirty="0" smtClean="0"/>
              <a:t>Emotional Support</a:t>
            </a:r>
          </a:p>
          <a:p>
            <a:pPr lvl="1"/>
            <a:r>
              <a:rPr lang="en-GB" dirty="0" smtClean="0"/>
              <a:t>Offering a flexible approach to service users and adapting to their needs</a:t>
            </a:r>
          </a:p>
          <a:p>
            <a:pPr marL="457200" lvl="1" indent="0">
              <a:buNone/>
            </a:pPr>
            <a:endParaRPr lang="en-GB" dirty="0" smtClean="0"/>
          </a:p>
          <a:p>
            <a:r>
              <a:rPr lang="en-GB" dirty="0" smtClean="0"/>
              <a:t>Additional support </a:t>
            </a:r>
          </a:p>
          <a:p>
            <a:pPr lvl="1"/>
            <a:r>
              <a:rPr lang="en-GB" dirty="0" smtClean="0"/>
              <a:t>Providing an holistic </a:t>
            </a:r>
            <a:r>
              <a:rPr lang="en-GB" dirty="0"/>
              <a:t>m</a:t>
            </a:r>
            <a:r>
              <a:rPr lang="en-GB" dirty="0" smtClean="0"/>
              <a:t>ulti-agency approach </a:t>
            </a:r>
            <a:endParaRPr lang="en-GB" dirty="0"/>
          </a:p>
        </p:txBody>
      </p:sp>
      <p:pic>
        <p:nvPicPr>
          <p:cNvPr id="3074" name="Picture 2" descr="Free photo business success concept on wooden table top view. hands protecting wooden figures of peo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5758" y="3488884"/>
            <a:ext cx="3126884" cy="208292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ree photo gavel with books on old wooden des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5758" y="1223711"/>
            <a:ext cx="3126884" cy="2082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720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Content Placeholder 2"/>
          <p:cNvSpPr>
            <a:spLocks noGrp="1"/>
          </p:cNvSpPr>
          <p:nvPr>
            <p:ph idx="1"/>
          </p:nvPr>
        </p:nvSpPr>
        <p:spPr>
          <a:xfrm>
            <a:off x="826776" y="1093770"/>
            <a:ext cx="10295021" cy="3786037"/>
          </a:xfrm>
        </p:spPr>
        <p:txBody>
          <a:bodyPr>
            <a:normAutofit/>
          </a:bodyPr>
          <a:lstStyle/>
          <a:p>
            <a:pPr marL="0" indent="0">
              <a:buNone/>
            </a:pPr>
            <a:r>
              <a:rPr lang="cy-GB" altLang="en-US" b="1" dirty="0" smtClean="0">
                <a:solidFill>
                  <a:srgbClr val="000000"/>
                </a:solidFill>
                <a:latin typeface="Arial"/>
                <a:cs typeface="Arial"/>
              </a:rPr>
              <a:t>         </a:t>
            </a:r>
          </a:p>
          <a:p>
            <a:endParaRPr lang="cy-GB" altLang="en-US" b="1" dirty="0">
              <a:solidFill>
                <a:srgbClr val="000000"/>
              </a:solidFill>
              <a:latin typeface="Arial"/>
              <a:cs typeface="Arial"/>
            </a:endParaRPr>
          </a:p>
          <a:p>
            <a:pPr marL="0" indent="0" algn="ctr">
              <a:buNone/>
            </a:pPr>
            <a:r>
              <a:rPr lang="cy-GB" altLang="en-US" sz="4000" b="1" dirty="0" smtClean="0">
                <a:solidFill>
                  <a:srgbClr val="000000"/>
                </a:solidFill>
                <a:latin typeface="Arial"/>
                <a:cs typeface="Arial"/>
              </a:rPr>
              <a:t>CHILDREN'S </a:t>
            </a:r>
            <a:r>
              <a:rPr lang="cy-GB" altLang="en-US" sz="4000" b="1" dirty="0">
                <a:solidFill>
                  <a:srgbClr val="000000"/>
                </a:solidFill>
                <a:latin typeface="Arial"/>
                <a:cs typeface="Arial"/>
              </a:rPr>
              <a:t>INDEPENDENT SEXUAL VIOLENCE ADVISOR </a:t>
            </a:r>
            <a:endParaRPr lang="cy-GB" altLang="en-US" sz="4000" b="1" dirty="0" smtClean="0">
              <a:solidFill>
                <a:srgbClr val="000000"/>
              </a:solidFill>
              <a:latin typeface="Arial"/>
              <a:cs typeface="Arial"/>
            </a:endParaRPr>
          </a:p>
          <a:p>
            <a:pPr marL="0" indent="0" algn="ctr">
              <a:buNone/>
            </a:pPr>
            <a:r>
              <a:rPr lang="cy-GB" altLang="en-US" sz="4000" b="1" dirty="0" smtClean="0">
                <a:solidFill>
                  <a:srgbClr val="000000"/>
                </a:solidFill>
                <a:latin typeface="Arial"/>
                <a:cs typeface="Arial"/>
              </a:rPr>
              <a:t>(</a:t>
            </a:r>
            <a:r>
              <a:rPr lang="cy-GB" altLang="en-US" sz="4000" b="1" dirty="0">
                <a:solidFill>
                  <a:srgbClr val="000000"/>
                </a:solidFill>
                <a:latin typeface="Arial"/>
                <a:cs typeface="Arial"/>
              </a:rPr>
              <a:t>CHISVA)</a:t>
            </a:r>
          </a:p>
          <a:p>
            <a:endParaRPr lang="en-GB" dirty="0"/>
          </a:p>
        </p:txBody>
      </p:sp>
    </p:spTree>
    <p:extLst>
      <p:ext uri="{BB962C8B-B14F-4D97-AF65-F5344CB8AC3E}">
        <p14:creationId xmlns:p14="http://schemas.microsoft.com/office/powerpoint/2010/main" val="1304202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Content Placeholder 2"/>
          <p:cNvSpPr>
            <a:spLocks noGrp="1"/>
          </p:cNvSpPr>
          <p:nvPr>
            <p:ph idx="1"/>
          </p:nvPr>
        </p:nvSpPr>
        <p:spPr>
          <a:xfrm>
            <a:off x="1034001" y="885371"/>
            <a:ext cx="7194025" cy="4874986"/>
          </a:xfrm>
        </p:spPr>
        <p:txBody>
          <a:bodyPr>
            <a:normAutofit fontScale="92500" lnSpcReduction="20000"/>
          </a:bodyPr>
          <a:lstStyle/>
          <a:p>
            <a:pPr marL="0" indent="0" algn="ctr">
              <a:buNone/>
            </a:pPr>
            <a:r>
              <a:rPr lang="cy-GB" altLang="en-US" b="1" dirty="0" smtClean="0">
                <a:solidFill>
                  <a:srgbClr val="000000"/>
                </a:solidFill>
                <a:latin typeface="Arial"/>
                <a:cs typeface="Arial"/>
              </a:rPr>
              <a:t> </a:t>
            </a:r>
            <a:r>
              <a:rPr lang="cy-GB" altLang="en-US" sz="4300" b="1" dirty="0" smtClean="0">
                <a:solidFill>
                  <a:srgbClr val="000000"/>
                </a:solidFill>
                <a:latin typeface="Arial" panose="020B0604020202020204" pitchFamily="34" charset="0"/>
                <a:cs typeface="Arial" panose="020B0604020202020204" pitchFamily="34" charset="0"/>
              </a:rPr>
              <a:t>What </a:t>
            </a:r>
            <a:r>
              <a:rPr lang="cy-GB" altLang="en-US" sz="4300" b="1" dirty="0">
                <a:solidFill>
                  <a:srgbClr val="000000"/>
                </a:solidFill>
                <a:latin typeface="Arial" panose="020B0604020202020204" pitchFamily="34" charset="0"/>
                <a:cs typeface="Arial" panose="020B0604020202020204" pitchFamily="34" charset="0"/>
              </a:rPr>
              <a:t>is a CHISVA</a:t>
            </a:r>
            <a:r>
              <a:rPr lang="cy-GB" altLang="en-US" sz="4300" b="1" dirty="0" smtClean="0">
                <a:solidFill>
                  <a:srgbClr val="000000"/>
                </a:solidFill>
                <a:latin typeface="Arial" panose="020B0604020202020204" pitchFamily="34" charset="0"/>
                <a:cs typeface="Arial" panose="020B0604020202020204" pitchFamily="34" charset="0"/>
              </a:rPr>
              <a:t>?</a:t>
            </a:r>
          </a:p>
          <a:p>
            <a:pPr marL="0" indent="0" algn="ctr">
              <a:buNone/>
            </a:pPr>
            <a:endParaRPr lang="en-GB" sz="3000" dirty="0" smtClean="0">
              <a:solidFill>
                <a:srgbClr val="000000"/>
              </a:solidFill>
              <a:cs typeface="Arial"/>
            </a:endParaRPr>
          </a:p>
          <a:p>
            <a:pPr marL="0" lvl="0" indent="0">
              <a:buNone/>
            </a:pPr>
            <a:r>
              <a:rPr lang="en-GB" sz="3000" b="1" dirty="0" smtClean="0">
                <a:solidFill>
                  <a:srgbClr val="7030A0"/>
                </a:solidFill>
                <a:effectLst>
                  <a:outerShdw blurRad="38100" dist="38100" dir="2700000" algn="tl">
                    <a:srgbClr val="000000">
                      <a:alpha val="43137"/>
                    </a:srgbClr>
                  </a:outerShdw>
                </a:effectLst>
                <a:cs typeface="Arial"/>
              </a:rPr>
              <a:t>Similar to an ISVA</a:t>
            </a:r>
            <a:r>
              <a:rPr lang="en-GB" sz="3000" b="1" dirty="0" smtClean="0">
                <a:solidFill>
                  <a:srgbClr val="7030A0"/>
                </a:solidFill>
                <a:cs typeface="Arial"/>
              </a:rPr>
              <a:t>:</a:t>
            </a:r>
          </a:p>
          <a:p>
            <a:pPr lvl="0"/>
            <a:r>
              <a:rPr lang="en-GB" sz="3000" dirty="0" smtClean="0">
                <a:solidFill>
                  <a:srgbClr val="000000"/>
                </a:solidFill>
                <a:cs typeface="Arial"/>
              </a:rPr>
              <a:t>CJS support</a:t>
            </a:r>
          </a:p>
          <a:p>
            <a:pPr lvl="0"/>
            <a:r>
              <a:rPr lang="en-GB" sz="3000" dirty="0" smtClean="0">
                <a:solidFill>
                  <a:srgbClr val="000000"/>
                </a:solidFill>
                <a:cs typeface="Arial"/>
              </a:rPr>
              <a:t>Emotional support</a:t>
            </a:r>
          </a:p>
          <a:p>
            <a:pPr lvl="0"/>
            <a:r>
              <a:rPr lang="en-GB" sz="3000" dirty="0" smtClean="0">
                <a:solidFill>
                  <a:srgbClr val="000000"/>
                </a:solidFill>
                <a:cs typeface="Arial"/>
              </a:rPr>
              <a:t>Additional support</a:t>
            </a:r>
          </a:p>
          <a:p>
            <a:pPr marL="0" lvl="0" indent="0">
              <a:buNone/>
            </a:pPr>
            <a:endParaRPr lang="en-GB" sz="3000" dirty="0">
              <a:solidFill>
                <a:srgbClr val="000000"/>
              </a:solidFill>
              <a:cs typeface="Arial"/>
            </a:endParaRPr>
          </a:p>
          <a:p>
            <a:pPr marL="0" lvl="0" indent="0">
              <a:buNone/>
            </a:pPr>
            <a:r>
              <a:rPr lang="en-GB" sz="3000" b="1" dirty="0" smtClean="0">
                <a:solidFill>
                  <a:srgbClr val="7030A0"/>
                </a:solidFill>
                <a:effectLst>
                  <a:outerShdw blurRad="38100" dist="38100" dir="2700000" algn="tl">
                    <a:srgbClr val="000000">
                      <a:alpha val="43137"/>
                    </a:srgbClr>
                  </a:outerShdw>
                </a:effectLst>
                <a:cs typeface="Arial"/>
              </a:rPr>
              <a:t>Additional responsibilities:</a:t>
            </a:r>
          </a:p>
          <a:p>
            <a:pPr lvl="0"/>
            <a:r>
              <a:rPr lang="en-GB" sz="3000" dirty="0" smtClean="0">
                <a:solidFill>
                  <a:srgbClr val="000000"/>
                </a:solidFill>
                <a:cs typeface="Arial"/>
              </a:rPr>
              <a:t>CHISVA’s </a:t>
            </a:r>
            <a:r>
              <a:rPr lang="en-GB" sz="3000" dirty="0">
                <a:solidFill>
                  <a:srgbClr val="000000"/>
                </a:solidFill>
                <a:cs typeface="Arial"/>
              </a:rPr>
              <a:t>main concerns are the safeguarding and well being of a child/ young </a:t>
            </a:r>
            <a:r>
              <a:rPr lang="en-GB" sz="3000" dirty="0" smtClean="0">
                <a:solidFill>
                  <a:srgbClr val="000000"/>
                </a:solidFill>
                <a:cs typeface="Arial"/>
              </a:rPr>
              <a:t>person</a:t>
            </a:r>
            <a:endParaRPr lang="en-GB" sz="3000" dirty="0">
              <a:solidFill>
                <a:srgbClr val="000000"/>
              </a:solidFill>
              <a:cs typeface="Arial"/>
            </a:endParaRPr>
          </a:p>
          <a:p>
            <a:pPr lvl="0"/>
            <a:r>
              <a:rPr lang="en-GB" sz="3000" dirty="0" smtClean="0">
                <a:solidFill>
                  <a:srgbClr val="000000"/>
                </a:solidFill>
                <a:cs typeface="Arial"/>
              </a:rPr>
              <a:t>Act as a school liaison </a:t>
            </a:r>
          </a:p>
          <a:p>
            <a:pPr lvl="0"/>
            <a:endParaRPr lang="en-GB" sz="3000" dirty="0">
              <a:solidFill>
                <a:srgbClr val="000000"/>
              </a:solidFill>
              <a:cs typeface="Arial"/>
            </a:endParaRPr>
          </a:p>
          <a:p>
            <a:pPr lvl="0"/>
            <a:endParaRPr lang="en-GB" sz="3800" dirty="0">
              <a:solidFill>
                <a:srgbClr val="000000"/>
              </a:solidFill>
              <a:cs typeface="Arial"/>
            </a:endParaRPr>
          </a:p>
          <a:p>
            <a:endParaRPr lang="cy-GB" altLang="en-US" b="1" dirty="0">
              <a:solidFill>
                <a:srgbClr val="000000"/>
              </a:solidFill>
              <a:latin typeface="Arial"/>
              <a:cs typeface="Arial"/>
            </a:endParaRPr>
          </a:p>
          <a:p>
            <a:endParaRPr lang="en-GB" dirty="0"/>
          </a:p>
        </p:txBody>
      </p:sp>
      <p:pic>
        <p:nvPicPr>
          <p:cNvPr id="7" name="Picture 2" descr="Free photo business success concept on wooden table top view. hands protecting wooden figures of peop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16697" y="3011540"/>
            <a:ext cx="2041379" cy="13799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Free photo gavel with books on old wooden des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16697" y="1427383"/>
            <a:ext cx="2041379" cy="135983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African female school psychologist supporting sad teenage girl during her difficult situation at schoo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16697" y="4608560"/>
            <a:ext cx="2075001" cy="1384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624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Content Placeholder 2"/>
          <p:cNvSpPr>
            <a:spLocks noGrp="1"/>
          </p:cNvSpPr>
          <p:nvPr>
            <p:ph idx="1"/>
          </p:nvPr>
        </p:nvSpPr>
        <p:spPr>
          <a:xfrm>
            <a:off x="948489" y="292752"/>
            <a:ext cx="10295021" cy="6140123"/>
          </a:xfrm>
        </p:spPr>
        <p:txBody>
          <a:bodyPr>
            <a:normAutofit/>
          </a:bodyPr>
          <a:lstStyle/>
          <a:p>
            <a:pPr lvl="0"/>
            <a:endParaRPr lang="en-GB" sz="3000" dirty="0">
              <a:solidFill>
                <a:srgbClr val="000000"/>
              </a:solidFill>
              <a:cs typeface="Arial"/>
            </a:endParaRPr>
          </a:p>
          <a:p>
            <a:pPr marL="0" lvl="0" indent="0" algn="ctr">
              <a:buNone/>
            </a:pPr>
            <a:r>
              <a:rPr lang="en-GB" sz="4000" b="1" dirty="0">
                <a:solidFill>
                  <a:srgbClr val="000000"/>
                </a:solidFill>
                <a:latin typeface="Arial" panose="020B0604020202020204" pitchFamily="34" charset="0"/>
                <a:cs typeface="Arial" panose="020B0604020202020204" pitchFamily="34" charset="0"/>
              </a:rPr>
              <a:t>How </a:t>
            </a:r>
            <a:r>
              <a:rPr lang="en-GB" sz="4000" b="1" dirty="0" smtClean="0">
                <a:solidFill>
                  <a:srgbClr val="000000"/>
                </a:solidFill>
                <a:latin typeface="Arial" panose="020B0604020202020204" pitchFamily="34" charset="0"/>
                <a:cs typeface="Arial" panose="020B0604020202020204" pitchFamily="34" charset="0"/>
              </a:rPr>
              <a:t>is support offered?</a:t>
            </a:r>
          </a:p>
          <a:p>
            <a:pPr marL="0" lvl="0" indent="0">
              <a:buNone/>
            </a:pPr>
            <a:endParaRPr lang="en-GB" sz="5900" dirty="0">
              <a:solidFill>
                <a:srgbClr val="000000"/>
              </a:solidFill>
              <a:latin typeface="Arial" panose="020B0604020202020204" pitchFamily="34" charset="0"/>
              <a:cs typeface="Arial" panose="020B0604020202020204" pitchFamily="34" charset="0"/>
            </a:endParaRPr>
          </a:p>
          <a:p>
            <a:pPr marL="0" indent="0">
              <a:buNone/>
            </a:pPr>
            <a:endParaRPr lang="en-GB" dirty="0"/>
          </a:p>
          <a:p>
            <a:pPr marL="0" indent="0">
              <a:buNone/>
            </a:pPr>
            <a:endParaRPr lang="en-GB" dirty="0"/>
          </a:p>
        </p:txBody>
      </p:sp>
      <p:pic>
        <p:nvPicPr>
          <p:cNvPr id="2" name="Picture 1"/>
          <p:cNvPicPr>
            <a:picLocks noChangeAspect="1"/>
          </p:cNvPicPr>
          <p:nvPr/>
        </p:nvPicPr>
        <p:blipFill>
          <a:blip r:embed="rId4"/>
          <a:stretch>
            <a:fillRect/>
          </a:stretch>
        </p:blipFill>
        <p:spPr>
          <a:xfrm>
            <a:off x="9858375" y="4197399"/>
            <a:ext cx="1623118" cy="2235476"/>
          </a:xfrm>
          <a:prstGeom prst="rect">
            <a:avLst/>
          </a:prstGeom>
        </p:spPr>
      </p:pic>
      <p:pic>
        <p:nvPicPr>
          <p:cNvPr id="1028" name="Picture 4" descr="Phone call icon isolated on white background telephone symbol vector illustra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25567" y="2640287"/>
            <a:ext cx="1557112" cy="15571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ee vector online meetup abstract concept vector illustration. conference call, join meetup group, video call online service, distance communication, informal meeting, members networking abstract metaph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99641" y="2640287"/>
            <a:ext cx="1586139" cy="158613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ald professors talki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02742" y="2622585"/>
            <a:ext cx="1480456" cy="1480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512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282" name="Title 1"/>
          <p:cNvSpPr>
            <a:spLocks noGrp="1"/>
          </p:cNvSpPr>
          <p:nvPr>
            <p:ph type="title"/>
          </p:nvPr>
        </p:nvSpPr>
        <p:spPr>
          <a:xfrm>
            <a:off x="2523194" y="130629"/>
            <a:ext cx="6985366" cy="921275"/>
          </a:xfrm>
        </p:spPr>
        <p:txBody>
          <a:bodyPr>
            <a:normAutofit/>
          </a:bodyPr>
          <a:lstStyle/>
          <a:p>
            <a:pPr algn="ctr"/>
            <a:r>
              <a:rPr lang="en-GB" sz="4000" b="1" dirty="0">
                <a:latin typeface="Arial" panose="020B0604020202020204" pitchFamily="34" charset="0"/>
                <a:cs typeface="Arial" panose="020B0604020202020204" pitchFamily="34" charset="0"/>
              </a:rPr>
              <a:t>Therapeutic Services </a:t>
            </a:r>
            <a:endParaRPr lang="en-GB" altLang="en-US" sz="4000" b="1" dirty="0" smtClean="0">
              <a:latin typeface="Arial" panose="020B0604020202020204" pitchFamily="34" charset="0"/>
              <a:cs typeface="Arial" panose="020B0604020202020204" pitchFamily="34" charset="0"/>
            </a:endParaRPr>
          </a:p>
        </p:txBody>
      </p:sp>
      <p:sp>
        <p:nvSpPr>
          <p:cNvPr id="97283" name="Content Placeholder 2"/>
          <p:cNvSpPr>
            <a:spLocks noGrp="1"/>
          </p:cNvSpPr>
          <p:nvPr>
            <p:ph idx="1"/>
          </p:nvPr>
        </p:nvSpPr>
        <p:spPr>
          <a:xfrm>
            <a:off x="926164" y="1530877"/>
            <a:ext cx="8582396" cy="4114976"/>
          </a:xfrm>
        </p:spPr>
        <p:txBody>
          <a:bodyPr>
            <a:noAutofit/>
          </a:bodyPr>
          <a:lstStyle/>
          <a:p>
            <a:r>
              <a:rPr lang="en-GB" dirty="0" smtClean="0">
                <a:cs typeface="Calibri"/>
              </a:rPr>
              <a:t>Specialised trauma therapy </a:t>
            </a:r>
          </a:p>
          <a:p>
            <a:endParaRPr lang="en-GB" dirty="0">
              <a:cs typeface="Calibri"/>
            </a:endParaRPr>
          </a:p>
          <a:p>
            <a:r>
              <a:rPr lang="en-GB" dirty="0" smtClean="0">
                <a:cs typeface="Calibri"/>
              </a:rPr>
              <a:t>Crisis counselling</a:t>
            </a:r>
          </a:p>
          <a:p>
            <a:endParaRPr lang="en-GB" dirty="0" smtClean="0">
              <a:cs typeface="Calibri"/>
            </a:endParaRPr>
          </a:p>
          <a:p>
            <a:r>
              <a:rPr lang="en-GB" dirty="0" smtClean="0">
                <a:cs typeface="Calibri"/>
              </a:rPr>
              <a:t>Internal referrals </a:t>
            </a:r>
          </a:p>
          <a:p>
            <a:endParaRPr lang="en-GB" dirty="0" smtClean="0">
              <a:cs typeface="Calibri"/>
            </a:endParaRPr>
          </a:p>
          <a:p>
            <a:r>
              <a:rPr lang="en-GB" dirty="0" smtClean="0">
                <a:cs typeface="Calibri"/>
              </a:rPr>
              <a:t>Pre/ Post trial therapy</a:t>
            </a:r>
          </a:p>
        </p:txBody>
      </p:sp>
      <p:pic>
        <p:nvPicPr>
          <p:cNvPr id="2050" name="Picture 2" descr="Free photo woman with hands together talking with counsel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1879" y="2154992"/>
            <a:ext cx="3858834" cy="2576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925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2" name="Title 1"/>
          <p:cNvSpPr>
            <a:spLocks noGrp="1"/>
          </p:cNvSpPr>
          <p:nvPr>
            <p:ph type="title"/>
          </p:nvPr>
        </p:nvSpPr>
        <p:spPr>
          <a:xfrm>
            <a:off x="1706980" y="99692"/>
            <a:ext cx="8105847" cy="1230657"/>
          </a:xfrm>
        </p:spPr>
        <p:txBody>
          <a:bodyPr>
            <a:normAutofit/>
          </a:bodyPr>
          <a:lstStyle/>
          <a:p>
            <a:pPr algn="ctr"/>
            <a:r>
              <a:rPr lang="en-GB" altLang="en-US" sz="4000" b="1" dirty="0" smtClean="0">
                <a:latin typeface="Arial" panose="020B0604020202020204" pitchFamily="34" charset="0"/>
                <a:cs typeface="Arial" panose="020B0604020202020204" pitchFamily="34" charset="0"/>
              </a:rPr>
              <a:t>Workshops </a:t>
            </a:r>
            <a:endParaRPr lang="en-GB"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48489" y="1518192"/>
            <a:ext cx="10295021" cy="4482622"/>
          </a:xfrm>
        </p:spPr>
        <p:txBody>
          <a:bodyPr>
            <a:normAutofit/>
          </a:bodyPr>
          <a:lstStyle/>
          <a:p>
            <a:r>
              <a:rPr lang="en-GB" dirty="0"/>
              <a:t>Therapeutic Informed Parenting Sessions (TIPS) </a:t>
            </a:r>
          </a:p>
          <a:p>
            <a:endParaRPr lang="en-GB" dirty="0"/>
          </a:p>
          <a:p>
            <a:r>
              <a:rPr lang="en-GB" dirty="0"/>
              <a:t>Adventure </a:t>
            </a:r>
            <a:r>
              <a:rPr lang="en-GB" dirty="0" smtClean="0"/>
              <a:t>therapy</a:t>
            </a:r>
          </a:p>
          <a:p>
            <a:pPr marL="0" indent="0">
              <a:buNone/>
            </a:pPr>
            <a:endParaRPr lang="en-GB" dirty="0" smtClean="0"/>
          </a:p>
          <a:p>
            <a:r>
              <a:rPr lang="en-GB" dirty="0" smtClean="0"/>
              <a:t>Women’s workshops</a:t>
            </a:r>
          </a:p>
          <a:p>
            <a:endParaRPr lang="en-GB" dirty="0" smtClean="0"/>
          </a:p>
          <a:p>
            <a:r>
              <a:rPr lang="en-GB" dirty="0" smtClean="0"/>
              <a:t>Survivor’s coffee morning</a:t>
            </a:r>
            <a:endParaRPr lang="en-GB" dirty="0"/>
          </a:p>
        </p:txBody>
      </p:sp>
    </p:spTree>
    <p:extLst>
      <p:ext uri="{BB962C8B-B14F-4D97-AF65-F5344CB8AC3E}">
        <p14:creationId xmlns:p14="http://schemas.microsoft.com/office/powerpoint/2010/main" val="1945010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b3da89b-558d-432a-a7d7-824c6603ae5c">
      <UserInfo>
        <DisplayName>Raveena Johal</DisplayName>
        <AccountId>76</AccountId>
        <AccountType/>
      </UserInfo>
      <UserInfo>
        <DisplayName>Jennifer Lumsden-Gordon</DisplayName>
        <AccountId>59</AccountId>
        <AccountType/>
      </UserInfo>
      <UserInfo>
        <DisplayName>Rebecca Elwin</DisplayName>
        <AccountId>27</AccountId>
        <AccountType/>
      </UserInfo>
      <UserInfo>
        <DisplayName>Tracey Alexander</DisplayName>
        <AccountId>38</AccountId>
        <AccountType/>
      </UserInfo>
      <UserInfo>
        <DisplayName>Sara Ward</DisplayName>
        <AccountId>57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109BB0EF19EDD4F98A82FBD8CB59B02" ma:contentTypeVersion="12" ma:contentTypeDescription="Create a new document." ma:contentTypeScope="" ma:versionID="7d55f2e1a121a20fed045bd87fe09450">
  <xsd:schema xmlns:xsd="http://www.w3.org/2001/XMLSchema" xmlns:xs="http://www.w3.org/2001/XMLSchema" xmlns:p="http://schemas.microsoft.com/office/2006/metadata/properties" xmlns:ns2="4ea83ba3-94ed-41be-83f0-ca4f097af4cc" xmlns:ns3="fb3da89b-558d-432a-a7d7-824c6603ae5c" targetNamespace="http://schemas.microsoft.com/office/2006/metadata/properties" ma:root="true" ma:fieldsID="d00069ab3b5686326114c88789eabfc1" ns2:_="" ns3:_="">
    <xsd:import namespace="4ea83ba3-94ed-41be-83f0-ca4f097af4cc"/>
    <xsd:import namespace="fb3da89b-558d-432a-a7d7-824c6603ae5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a83ba3-94ed-41be-83f0-ca4f097af4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3da89b-558d-432a-a7d7-824c6603ae5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C53F58-DC6F-43E6-A01D-D68E8B090D8C}">
  <ds:schemaRefs>
    <ds:schemaRef ds:uri="http://schemas.microsoft.com/office/2006/documentManagement/types"/>
    <ds:schemaRef ds:uri="fb3da89b-558d-432a-a7d7-824c6603ae5c"/>
    <ds:schemaRef ds:uri="http://purl.org/dc/elements/1.1/"/>
    <ds:schemaRef ds:uri="http://schemas.microsoft.com/office/2006/metadata/properties"/>
    <ds:schemaRef ds:uri="4ea83ba3-94ed-41be-83f0-ca4f097af4cc"/>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39453621-0C86-46E5-8236-AB29DBCF8CD8}">
  <ds:schemaRefs>
    <ds:schemaRef ds:uri="http://schemas.microsoft.com/sharepoint/v3/contenttype/forms"/>
  </ds:schemaRefs>
</ds:datastoreItem>
</file>

<file path=customXml/itemProps3.xml><?xml version="1.0" encoding="utf-8"?>
<ds:datastoreItem xmlns:ds="http://schemas.openxmlformats.org/officeDocument/2006/customXml" ds:itemID="{D5284AD3-8AF8-451B-9CDB-D08BFAEA03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a83ba3-94ed-41be-83f0-ca4f097af4cc"/>
    <ds:schemaRef ds:uri="fb3da89b-558d-432a-a7d7-824c6603ae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2208</TotalTime>
  <Words>1292</Words>
  <Application>Microsoft Office PowerPoint</Application>
  <PresentationFormat>Widescreen</PresentationFormat>
  <Paragraphs>207</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Therapeutic Services </vt:lpstr>
      <vt:lpstr>Workshops </vt:lpstr>
      <vt:lpstr>Community Development ISVA</vt:lpstr>
      <vt:lpstr>How do we do this?</vt:lpstr>
      <vt:lpstr>How to make a referral  </vt:lpstr>
      <vt:lpstr>Professional referral  </vt:lpstr>
      <vt:lpstr>Contact us</vt:lpstr>
    </vt:vector>
  </TitlesOfParts>
  <Company>MJC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 Bailey</dc:creator>
  <cp:lastModifiedBy>Katie Wakefield</cp:lastModifiedBy>
  <cp:revision>529</cp:revision>
  <dcterms:created xsi:type="dcterms:W3CDTF">2017-01-31T11:57:51Z</dcterms:created>
  <dcterms:modified xsi:type="dcterms:W3CDTF">2023-05-31T11:09:25Z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0x0101002109BB0EF19EDD4F98A82FBD8CB59B02</vt:lpwstr>
  </property>
</Properties>
</file>